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Proxima Nova"/>
      <p:regular r:id="rId62"/>
      <p:bold r:id="rId63"/>
      <p:italic r:id="rId64"/>
      <p:boldItalic r:id="rId65"/>
    </p:embeddedFont>
    <p:embeddedFont>
      <p:font typeface="Roboto"/>
      <p:regular r:id="rId66"/>
      <p:bold r:id="rId67"/>
      <p:italic r:id="rId68"/>
      <p:boldItalic r:id="rId69"/>
    </p:embeddedFont>
    <p:embeddedFont>
      <p:font typeface="Press Start 2P"/>
      <p:regular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PressStart2P-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font" Target="fonts/ProximaNova-boldItalic.fntdata"/><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739997b7f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739997b7f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739997b7f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739997b7f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Hosted on </a:t>
            </a:r>
            <a:r>
              <a:rPr lang="en"/>
              <a:t>custom network with a subnetwork that belongs to the appropriate region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739997b7f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739997b7f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739997b7f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739997b7f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739997b7f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739997b7f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739997b7f_5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f739997b7f_5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739997b7f_5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739997b7f_5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choose e2 standard to provide enough computing hardware to game server to avoid lagging and be able to handle increase requirements.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739997b7f_5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739997b7f_5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30GB is standard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739997b7f_5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739997b7f_5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both have external IP so its ready to connect to the game players to the regions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739997b7f_4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f739997b7f_4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7b626434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7b626434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739997b7f_4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f739997b7f_4_238:notes"/>
          <p:cNvSpPr/>
          <p:nvPr>
            <p:ph idx="2" type="sldImg"/>
          </p:nvPr>
        </p:nvSpPr>
        <p:spPr>
          <a:xfrm>
            <a:off x="381000" y="685800"/>
            <a:ext cx="6096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739997b7f_4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f739997b7f_4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739997b7f_4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f739997b7f_4_250:notes"/>
          <p:cNvSpPr/>
          <p:nvPr>
            <p:ph idx="2" type="sldImg"/>
          </p:nvPr>
        </p:nvSpPr>
        <p:spPr>
          <a:xfrm>
            <a:off x="381000" y="685800"/>
            <a:ext cx="6096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739997b7f_4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f739997b7f_4_255:notes"/>
          <p:cNvSpPr/>
          <p:nvPr>
            <p:ph idx="2" type="sldImg"/>
          </p:nvPr>
        </p:nvSpPr>
        <p:spPr>
          <a:xfrm>
            <a:off x="381000" y="685800"/>
            <a:ext cx="6096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739997b7f_4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f739997b7f_4_261:notes"/>
          <p:cNvSpPr/>
          <p:nvPr>
            <p:ph idx="2" type="sldImg"/>
          </p:nvPr>
        </p:nvSpPr>
        <p:spPr>
          <a:xfrm>
            <a:off x="381000" y="685800"/>
            <a:ext cx="6096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739997b7f_4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f739997b7f_4_267:notes"/>
          <p:cNvSpPr/>
          <p:nvPr>
            <p:ph idx="2" type="sldImg"/>
          </p:nvPr>
        </p:nvSpPr>
        <p:spPr>
          <a:xfrm>
            <a:off x="381000" y="685800"/>
            <a:ext cx="6096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739997b7f_4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f739997b7f_4_272:notes"/>
          <p:cNvSpPr/>
          <p:nvPr>
            <p:ph idx="2" type="sldImg"/>
          </p:nvPr>
        </p:nvSpPr>
        <p:spPr>
          <a:xfrm>
            <a:off x="381000" y="685800"/>
            <a:ext cx="6096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739997b7f_4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f739997b7f_4_277:notes"/>
          <p:cNvSpPr/>
          <p:nvPr>
            <p:ph idx="2" type="sldImg"/>
          </p:nvPr>
        </p:nvSpPr>
        <p:spPr>
          <a:xfrm>
            <a:off x="381000" y="685800"/>
            <a:ext cx="6096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739997b7f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739997b7f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739997b7f_4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f739997b7f_4_285:notes"/>
          <p:cNvSpPr/>
          <p:nvPr>
            <p:ph idx="2" type="sldImg"/>
          </p:nvPr>
        </p:nvSpPr>
        <p:spPr>
          <a:xfrm>
            <a:off x="381000" y="685800"/>
            <a:ext cx="6096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f7e5853d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f7e5853d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739997b7f_4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f739997b7f_4_291:notes"/>
          <p:cNvSpPr/>
          <p:nvPr>
            <p:ph idx="2" type="sldImg"/>
          </p:nvPr>
        </p:nvSpPr>
        <p:spPr>
          <a:xfrm>
            <a:off x="381000" y="685800"/>
            <a:ext cx="6096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9d9ed782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9d9ed782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739997b7f_3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739997b7f_3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739997b7f_3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739997b7f_3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739997b7f_3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739997b7f_3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739997b7f_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739997b7f_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739997b7f_3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739997b7f_3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739997b7f_6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f739997b7f_6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739997b7f_6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f739997b7f_6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739997b7f_6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f739997b7f_6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739997b7f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739997b7f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f739997b7f_6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f739997b7f_6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739997b7f_6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f739997b7f_6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739997b7f_6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f739997b7f_6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739997b7f_6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f739997b7f_6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739997b7f_6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f739997b7f_6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739997b7f_6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f739997b7f_6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739997b7f_6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f739997b7f_6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739997b7f_6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f739997b7f_6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739997b7f_6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f739997b7f_6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739997b7f_6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f739997b7f_6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7e5853db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7e5853db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739997b7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739997b7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739997b7f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739997b7f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 all the game interactions</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739997b7f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739997b7f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9d9ed782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9d9ed782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f9d9ed782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f9d9ed782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739997b7f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f739997b7f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739997b7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739997b7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Reasonable given that the game has potential, quite fast to get the latency.</a:t>
            </a:r>
            <a:br>
              <a:rPr lang="en"/>
            </a:br>
            <a:br>
              <a:rPr lang="en"/>
            </a:br>
            <a:r>
              <a:rPr lang="en" sz="1400">
                <a:solidFill>
                  <a:schemeClr val="dk1"/>
                </a:solidFill>
                <a:latin typeface="Proxima Nova"/>
                <a:ea typeface="Proxima Nova"/>
                <a:cs typeface="Proxima Nova"/>
                <a:sym typeface="Proxima Nova"/>
              </a:rPr>
              <a:t>E2-standard-2 is selected based on number of Virtual Machine. Each Virtual Machine is assigned to 1 Virtual CPU.</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rgbClr val="202124"/>
              </a:solidFill>
              <a:highlight>
                <a:schemeClr val="lt1"/>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rgbClr val="202124"/>
                </a:solidFill>
                <a:highlight>
                  <a:schemeClr val="lt1"/>
                </a:highlight>
                <a:latin typeface="Proxima Nova"/>
                <a:ea typeface="Proxima Nova"/>
                <a:cs typeface="Proxima Nova"/>
                <a:sym typeface="Proxima Nova"/>
              </a:rPr>
              <a:t>With different clusters, people can get faster latency when they play on their respective local servers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7e5853d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7e5853d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7b626434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7b626434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739997b7f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739997b7f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739997b7f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739997b7f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1" name="Google Shape;11;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0" name="Google Shape;50;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5" name="Google Shape;15;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0" name="Google Shape;40;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510450" y="1257300"/>
            <a:ext cx="8123100" cy="1588500"/>
          </a:xfrm>
          <a:prstGeom prst="rect">
            <a:avLst/>
          </a:prstGeom>
          <a:effectLst>
            <a:outerShdw blurRad="57150" rotWithShape="0" algn="bl" dir="3600000" dist="19050">
              <a:schemeClr val="dk1"/>
            </a:outerShdw>
          </a:effectLst>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latin typeface="Press Start 2P"/>
                <a:ea typeface="Press Start 2P"/>
                <a:cs typeface="Press Start 2P"/>
                <a:sym typeface="Press Start 2P"/>
              </a:rPr>
              <a:t>Mountkirk Games	</a:t>
            </a:r>
            <a:endParaRPr>
              <a:latin typeface="Press Start 2P"/>
              <a:ea typeface="Press Start 2P"/>
              <a:cs typeface="Press Start 2P"/>
              <a:sym typeface="Press Start 2P"/>
            </a:endParaRPr>
          </a:p>
        </p:txBody>
      </p:sp>
      <p:sp>
        <p:nvSpPr>
          <p:cNvPr id="59" name="Google Shape;59;p13"/>
          <p:cNvSpPr txBox="1"/>
          <p:nvPr>
            <p:ph idx="1" type="subTitle"/>
          </p:nvPr>
        </p:nvSpPr>
        <p:spPr>
          <a:xfrm>
            <a:off x="510450" y="4033213"/>
            <a:ext cx="8123100" cy="630000"/>
          </a:xfrm>
          <a:prstGeom prst="rect">
            <a:avLst/>
          </a:prstGeom>
          <a:effectLst>
            <a:outerShdw blurRad="57150" rotWithShape="0" algn="bl" dir="3600000" dist="19050">
              <a:schemeClr val="dk1"/>
            </a:outerShdw>
          </a:effectLst>
        </p:spPr>
        <p:txBody>
          <a:bodyPr anchorCtr="0" anchor="ctr" bIns="91425" lIns="91425" spcFirstLastPara="1" rIns="91425" wrap="square" tIns="91425">
            <a:normAutofit fontScale="85000" lnSpcReduction="20000"/>
          </a:bodyPr>
          <a:lstStyle/>
          <a:p>
            <a:pPr indent="0" lvl="0" marL="0" rtl="0" algn="ctr">
              <a:lnSpc>
                <a:spcPct val="80000"/>
              </a:lnSpc>
              <a:spcBef>
                <a:spcPts val="0"/>
              </a:spcBef>
              <a:spcAft>
                <a:spcPts val="0"/>
              </a:spcAft>
              <a:buNone/>
            </a:pPr>
            <a:r>
              <a:rPr lang="en" sz="1800">
                <a:latin typeface="Press Start 2P"/>
                <a:ea typeface="Press Start 2P"/>
                <a:cs typeface="Press Start 2P"/>
                <a:sym typeface="Press Start 2P"/>
              </a:rPr>
              <a:t>Group 7</a:t>
            </a:r>
            <a:endParaRPr sz="1800">
              <a:latin typeface="Press Start 2P"/>
              <a:ea typeface="Press Start 2P"/>
              <a:cs typeface="Press Start 2P"/>
              <a:sym typeface="Press Start 2P"/>
            </a:endParaRPr>
          </a:p>
          <a:p>
            <a:pPr indent="0" lvl="0" marL="0" rtl="0" algn="l">
              <a:lnSpc>
                <a:spcPct val="80000"/>
              </a:lnSpc>
              <a:spcBef>
                <a:spcPts val="0"/>
              </a:spcBef>
              <a:spcAft>
                <a:spcPts val="0"/>
              </a:spcAft>
              <a:buNone/>
            </a:pPr>
            <a:r>
              <a:t/>
            </a:r>
            <a:endParaRPr sz="1800">
              <a:latin typeface="Press Start 2P"/>
              <a:ea typeface="Press Start 2P"/>
              <a:cs typeface="Press Start 2P"/>
              <a:sym typeface="Press Start 2P"/>
            </a:endParaRPr>
          </a:p>
          <a:p>
            <a:pPr indent="0" lvl="0" marL="0" rtl="0" algn="ctr">
              <a:lnSpc>
                <a:spcPct val="80000"/>
              </a:lnSpc>
              <a:spcBef>
                <a:spcPts val="0"/>
              </a:spcBef>
              <a:spcAft>
                <a:spcPts val="0"/>
              </a:spcAft>
              <a:buNone/>
            </a:pPr>
            <a:r>
              <a:rPr lang="en" sz="1800">
                <a:latin typeface="Press Start 2P"/>
                <a:ea typeface="Press Start 2P"/>
                <a:cs typeface="Press Start 2P"/>
                <a:sym typeface="Press Start 2P"/>
              </a:rPr>
              <a:t>(6M13)</a:t>
            </a:r>
            <a:endParaRPr sz="1800">
              <a:latin typeface="Press Start 2P"/>
              <a:ea typeface="Press Start 2P"/>
              <a:cs typeface="Press Start 2P"/>
              <a:sym typeface="Press Start 2P"/>
            </a:endParaRPr>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GKE- us central cluster</a:t>
            </a:r>
            <a:endParaRPr/>
          </a:p>
        </p:txBody>
      </p:sp>
      <p:sp>
        <p:nvSpPr>
          <p:cNvPr id="126" name="Google Shape;12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7" name="Google Shape;12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2"/>
          <p:cNvPicPr preferRelativeResize="0"/>
          <p:nvPr/>
        </p:nvPicPr>
        <p:blipFill>
          <a:blip r:embed="rId3">
            <a:alphaModFix/>
          </a:blip>
          <a:stretch>
            <a:fillRect/>
          </a:stretch>
        </p:blipFill>
        <p:spPr>
          <a:xfrm>
            <a:off x="311700" y="1017725"/>
            <a:ext cx="7740951" cy="358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GKE- custom us subnet</a:t>
            </a:r>
            <a:endParaRPr/>
          </a:p>
          <a:p>
            <a:pPr indent="0" lvl="0" marL="0" rtl="0" algn="l">
              <a:spcBef>
                <a:spcPts val="0"/>
              </a:spcBef>
              <a:spcAft>
                <a:spcPts val="0"/>
              </a:spcAft>
              <a:buNone/>
            </a:pPr>
            <a:r>
              <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5" name="Google Shape;13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3"/>
          <p:cNvPicPr preferRelativeResize="0"/>
          <p:nvPr/>
        </p:nvPicPr>
        <p:blipFill>
          <a:blip r:embed="rId3">
            <a:alphaModFix/>
          </a:blip>
          <a:stretch>
            <a:fillRect/>
          </a:stretch>
        </p:blipFill>
        <p:spPr>
          <a:xfrm>
            <a:off x="311700" y="1017725"/>
            <a:ext cx="8259824" cy="3806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GKE europe cluster</a:t>
            </a:r>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Create a cluster in the europe-west region:</a:t>
            </a:r>
            <a:endParaRPr/>
          </a:p>
          <a:p>
            <a:pPr indent="0" lvl="0" marL="0" rtl="0" algn="l">
              <a:spcBef>
                <a:spcPts val="1200"/>
              </a:spcBef>
              <a:spcAft>
                <a:spcPts val="0"/>
              </a:spcAft>
              <a:buNone/>
            </a:pPr>
            <a:r>
              <a:rPr lang="en"/>
              <a:t>  </a:t>
            </a:r>
            <a:r>
              <a:rPr b="1" lang="en" sz="1900"/>
              <a:t> </a:t>
            </a:r>
            <a:r>
              <a:rPr b="1" lang="en" sz="1156"/>
              <a:t>gcloud container clusters create eu-xonotic \</a:t>
            </a:r>
            <a:endParaRPr b="1" sz="1156"/>
          </a:p>
          <a:p>
            <a:pPr indent="0" lvl="0" marL="0" rtl="0" algn="l">
              <a:spcBef>
                <a:spcPts val="1200"/>
              </a:spcBef>
              <a:spcAft>
                <a:spcPts val="0"/>
              </a:spcAft>
              <a:buNone/>
            </a:pPr>
            <a:r>
              <a:rPr b="1" lang="en" sz="1156"/>
              <a:t>    --cluster-version=1.20 \</a:t>
            </a:r>
            <a:endParaRPr b="1" sz="1156"/>
          </a:p>
          <a:p>
            <a:pPr indent="0" lvl="0" marL="0" rtl="0" algn="l">
              <a:spcBef>
                <a:spcPts val="1200"/>
              </a:spcBef>
              <a:spcAft>
                <a:spcPts val="0"/>
              </a:spcAft>
              <a:buNone/>
            </a:pPr>
            <a:r>
              <a:rPr b="1" lang="en" sz="1156"/>
              <a:t>    --tags=game-server \</a:t>
            </a:r>
            <a:endParaRPr b="1" sz="1156"/>
          </a:p>
          <a:p>
            <a:pPr indent="0" lvl="0" marL="0" rtl="0" algn="l">
              <a:spcBef>
                <a:spcPts val="1200"/>
              </a:spcBef>
              <a:spcAft>
                <a:spcPts val="0"/>
              </a:spcAft>
              <a:buNone/>
            </a:pPr>
            <a:r>
              <a:rPr b="1" lang="en" sz="1156"/>
              <a:t>    --scopes=gke-default \</a:t>
            </a:r>
            <a:endParaRPr b="1" sz="1156"/>
          </a:p>
          <a:p>
            <a:pPr indent="0" lvl="0" marL="0" rtl="0" algn="l">
              <a:spcBef>
                <a:spcPts val="1200"/>
              </a:spcBef>
              <a:spcAft>
                <a:spcPts val="0"/>
              </a:spcAft>
              <a:buNone/>
            </a:pPr>
            <a:r>
              <a:rPr b="1" lang="en" sz="1156"/>
              <a:t>    --num-nodes=2 \</a:t>
            </a:r>
            <a:endParaRPr b="1" sz="1156"/>
          </a:p>
          <a:p>
            <a:pPr indent="0" lvl="0" marL="0" rtl="0" algn="l">
              <a:spcBef>
                <a:spcPts val="1200"/>
              </a:spcBef>
              <a:spcAft>
                <a:spcPts val="0"/>
              </a:spcAft>
              <a:buNone/>
            </a:pPr>
            <a:r>
              <a:rPr b="1" lang="en" sz="1156"/>
              <a:t>    --no-enable-autoupgrade \</a:t>
            </a:r>
            <a:endParaRPr b="1" sz="1156"/>
          </a:p>
          <a:p>
            <a:pPr indent="0" lvl="0" marL="0" rtl="0" algn="l">
              <a:spcBef>
                <a:spcPts val="1200"/>
              </a:spcBef>
              <a:spcAft>
                <a:spcPts val="0"/>
              </a:spcAft>
              <a:buNone/>
            </a:pPr>
            <a:r>
              <a:rPr b="1" lang="en" sz="1156"/>
              <a:t>    --machine-type=e2-standard-2 \</a:t>
            </a:r>
            <a:endParaRPr b="1" sz="1156"/>
          </a:p>
          <a:p>
            <a:pPr indent="0" lvl="0" marL="0" rtl="0" algn="l">
              <a:spcBef>
                <a:spcPts val="1200"/>
              </a:spcBef>
              <a:spcAft>
                <a:spcPts val="1200"/>
              </a:spcAft>
              <a:buNone/>
            </a:pPr>
            <a:r>
              <a:rPr b="1" lang="en" sz="1156"/>
              <a:t>    --zone=europe-west1-b</a:t>
            </a:r>
            <a:endParaRPr b="1" sz="1156"/>
          </a:p>
        </p:txBody>
      </p:sp>
      <p:sp>
        <p:nvSpPr>
          <p:cNvPr id="143" name="Google Shape;14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GKE- europe west cluster</a:t>
            </a:r>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0" name="Google Shape;15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5"/>
          <p:cNvPicPr preferRelativeResize="0"/>
          <p:nvPr/>
        </p:nvPicPr>
        <p:blipFill>
          <a:blip r:embed="rId3">
            <a:alphaModFix/>
          </a:blip>
          <a:stretch>
            <a:fillRect/>
          </a:stretch>
        </p:blipFill>
        <p:spPr>
          <a:xfrm>
            <a:off x="204488" y="940475"/>
            <a:ext cx="8735024" cy="4055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GKE- custom eu subnet</a:t>
            </a:r>
            <a:endParaRPr/>
          </a:p>
        </p:txBody>
      </p:sp>
      <p:sp>
        <p:nvSpPr>
          <p:cNvPr id="157" name="Google Shape;15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8" name="Google Shape;15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6"/>
          <p:cNvPicPr preferRelativeResize="0"/>
          <p:nvPr/>
        </p:nvPicPr>
        <p:blipFill>
          <a:blip r:embed="rId3">
            <a:alphaModFix/>
          </a:blip>
          <a:stretch>
            <a:fillRect/>
          </a:stretch>
        </p:blipFill>
        <p:spPr>
          <a:xfrm>
            <a:off x="311700" y="1077400"/>
            <a:ext cx="8327352" cy="385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nvSpPr>
        <p:spPr>
          <a:xfrm>
            <a:off x="415800" y="1182602"/>
            <a:ext cx="8416500" cy="1793100"/>
          </a:xfrm>
          <a:prstGeom prst="rect">
            <a:avLst/>
          </a:prstGeom>
          <a:noFill/>
          <a:ln>
            <a:noFill/>
          </a:ln>
        </p:spPr>
        <p:txBody>
          <a:bodyPr anchorCtr="0" anchor="t" bIns="34275" lIns="68575" spcFirstLastPara="1" rIns="68575" wrap="square" tIns="34275">
            <a:spAutoFit/>
          </a:bodyPr>
          <a:lstStyle/>
          <a:p>
            <a:pPr indent="-330200" lvl="0" marL="457200" marR="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We chose E2-Standard2 as the VM machine type to provide enough hardware performance to avoid game lagging, and headroom for any future expansion.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M</a:t>
            </a:r>
            <a:r>
              <a:rPr lang="en" sz="1600">
                <a:solidFill>
                  <a:schemeClr val="dk1"/>
                </a:solidFill>
                <a:latin typeface="Proxima Nova"/>
                <a:ea typeface="Proxima Nova"/>
                <a:cs typeface="Proxima Nova"/>
                <a:sym typeface="Proxima Nova"/>
              </a:rPr>
              <a:t>ultiples instances running on the same underlying, local hardware which will eliminates the need for hardware accumulation and excessive overhead.</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It’s also provide safety net for data as they can be used to enable rapid disaster recovery and automatic backups.</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dk1"/>
              </a:solidFill>
              <a:latin typeface="Proxima Nova"/>
              <a:ea typeface="Proxima Nova"/>
              <a:cs typeface="Proxima Nova"/>
              <a:sym typeface="Proxima Nova"/>
            </a:endParaRPr>
          </a:p>
        </p:txBody>
      </p:sp>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2500">
                <a:latin typeface="Proxima Nova"/>
                <a:ea typeface="Proxima Nova"/>
                <a:cs typeface="Proxima Nova"/>
                <a:sym typeface="Proxima Nova"/>
              </a:rPr>
              <a:t>Details of VM running inside GKE Clusters</a:t>
            </a:r>
            <a:endParaRPr sz="2500">
              <a:latin typeface="Proxima Nova"/>
              <a:ea typeface="Proxima Nova"/>
              <a:cs typeface="Proxima Nova"/>
              <a:sym typeface="Proxima Nova"/>
            </a:endParaRPr>
          </a:p>
        </p:txBody>
      </p:sp>
      <p:sp>
        <p:nvSpPr>
          <p:cNvPr id="166" name="Google Shape;16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Proxima Nova"/>
                <a:ea typeface="Proxima Nova"/>
                <a:cs typeface="Proxima Nova"/>
                <a:sym typeface="Proxima Nova"/>
              </a:rPr>
              <a:t>Example</a:t>
            </a:r>
            <a:r>
              <a:rPr lang="en" sz="2500">
                <a:latin typeface="Proxima Nova"/>
                <a:ea typeface="Proxima Nova"/>
                <a:cs typeface="Proxima Nova"/>
                <a:sym typeface="Proxima Nova"/>
              </a:rPr>
              <a:t> </a:t>
            </a:r>
            <a:r>
              <a:rPr lang="en" sz="2500">
                <a:latin typeface="Proxima Nova"/>
                <a:ea typeface="Proxima Nova"/>
                <a:cs typeface="Proxima Nova"/>
                <a:sym typeface="Proxima Nova"/>
              </a:rPr>
              <a:t>VM</a:t>
            </a:r>
            <a:endParaRPr sz="2500">
              <a:latin typeface="Proxima Nova"/>
              <a:ea typeface="Proxima Nova"/>
              <a:cs typeface="Proxima Nova"/>
              <a:sym typeface="Proxima Nova"/>
            </a:endParaRPr>
          </a:p>
        </p:txBody>
      </p:sp>
      <p:sp>
        <p:nvSpPr>
          <p:cNvPr id="172" name="Google Shape;17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8"/>
          <p:cNvPicPr preferRelativeResize="0"/>
          <p:nvPr/>
        </p:nvPicPr>
        <p:blipFill>
          <a:blip r:embed="rId3">
            <a:alphaModFix/>
          </a:blip>
          <a:stretch>
            <a:fillRect/>
          </a:stretch>
        </p:blipFill>
        <p:spPr>
          <a:xfrm>
            <a:off x="432950" y="1017724"/>
            <a:ext cx="8039501" cy="3894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Proxima Nova"/>
                <a:ea typeface="Proxima Nova"/>
                <a:cs typeface="Proxima Nova"/>
                <a:sym typeface="Proxima Nova"/>
              </a:rPr>
              <a:t>Example VM</a:t>
            </a:r>
            <a:endParaRPr sz="2500">
              <a:latin typeface="Proxima Nova"/>
              <a:ea typeface="Proxima Nova"/>
              <a:cs typeface="Proxima Nova"/>
              <a:sym typeface="Proxima Nova"/>
            </a:endParaRPr>
          </a:p>
        </p:txBody>
      </p:sp>
      <p:sp>
        <p:nvSpPr>
          <p:cNvPr id="179" name="Google Shape;17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180" name="Google Shape;180;p29"/>
          <p:cNvPicPr preferRelativeResize="0"/>
          <p:nvPr/>
        </p:nvPicPr>
        <p:blipFill>
          <a:blip r:embed="rId3">
            <a:alphaModFix/>
          </a:blip>
          <a:stretch>
            <a:fillRect/>
          </a:stretch>
        </p:blipFill>
        <p:spPr>
          <a:xfrm>
            <a:off x="365288" y="1023451"/>
            <a:ext cx="8413425" cy="4017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Proxima Nova"/>
                <a:ea typeface="Proxima Nova"/>
                <a:cs typeface="Proxima Nova"/>
                <a:sym typeface="Proxima Nova"/>
              </a:rPr>
              <a:t>Example CLI</a:t>
            </a:r>
            <a:endParaRPr sz="2500">
              <a:latin typeface="Proxima Nova"/>
              <a:ea typeface="Proxima Nova"/>
              <a:cs typeface="Proxima Nova"/>
              <a:sym typeface="Proxima Nova"/>
            </a:endParaRPr>
          </a:p>
        </p:txBody>
      </p:sp>
      <p:sp>
        <p:nvSpPr>
          <p:cNvPr id="186" name="Google Shape;18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187" name="Google Shape;187;p30"/>
          <p:cNvPicPr preferRelativeResize="0"/>
          <p:nvPr/>
        </p:nvPicPr>
        <p:blipFill>
          <a:blip r:embed="rId3">
            <a:alphaModFix/>
          </a:blip>
          <a:stretch>
            <a:fillRect/>
          </a:stretch>
        </p:blipFill>
        <p:spPr>
          <a:xfrm>
            <a:off x="485700" y="1188250"/>
            <a:ext cx="8318408" cy="3801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For d</a:t>
            </a:r>
            <a:r>
              <a:rPr lang="en" sz="1800">
                <a:solidFill>
                  <a:schemeClr val="accent3"/>
                </a:solidFill>
                <a:latin typeface="Proxima Nova"/>
                <a:ea typeface="Proxima Nova"/>
                <a:cs typeface="Proxima Nova"/>
                <a:sym typeface="Proxima Nova"/>
              </a:rPr>
              <a:t>eploying, scaling, and orchestrating dedicated game servers for multiplayer games, using Kubernetes.</a:t>
            </a:r>
            <a:endParaRPr/>
          </a:p>
          <a:p>
            <a:pPr indent="-342900" lvl="0" marL="457200" rtl="0" algn="l">
              <a:lnSpc>
                <a:spcPct val="115000"/>
              </a:lnSpc>
              <a:spcBef>
                <a:spcPts val="0"/>
              </a:spcBef>
              <a:spcAft>
                <a:spcPts val="0"/>
              </a:spcAft>
              <a:buSzPts val="1800"/>
              <a:buChar char="●"/>
            </a:pPr>
            <a:r>
              <a:rPr lang="en" sz="1800">
                <a:solidFill>
                  <a:schemeClr val="accent3"/>
                </a:solidFill>
                <a:latin typeface="Proxima Nova"/>
                <a:ea typeface="Proxima Nova"/>
                <a:cs typeface="Proxima Nova"/>
                <a:sym typeface="Proxima Nova"/>
              </a:rPr>
              <a:t>Makes Kubernetes </a:t>
            </a:r>
            <a:r>
              <a:rPr lang="en"/>
              <a:t>“</a:t>
            </a:r>
            <a:r>
              <a:rPr lang="en" sz="1800">
                <a:solidFill>
                  <a:schemeClr val="accent3"/>
                </a:solidFill>
                <a:latin typeface="Proxima Nova"/>
                <a:ea typeface="Proxima Nova"/>
                <a:cs typeface="Proxima Nova"/>
                <a:sym typeface="Proxima Nova"/>
              </a:rPr>
              <a:t>game-aware</a:t>
            </a:r>
            <a:r>
              <a:rPr lang="en"/>
              <a:t>”</a:t>
            </a:r>
            <a:r>
              <a:rPr lang="en" sz="1800">
                <a:solidFill>
                  <a:schemeClr val="accent3"/>
                </a:solidFill>
                <a:latin typeface="Proxima Nova"/>
                <a:ea typeface="Proxima Nova"/>
                <a:cs typeface="Proxima Nova"/>
                <a:sym typeface="Proxima Nova"/>
              </a:rPr>
              <a:t> so that it avoids interrupting game sessions.</a:t>
            </a:r>
            <a:endParaRPr/>
          </a:p>
          <a:p>
            <a:pPr indent="-342900" lvl="0" marL="457200" rtl="0" algn="l">
              <a:lnSpc>
                <a:spcPct val="115000"/>
              </a:lnSpc>
              <a:spcBef>
                <a:spcPts val="0"/>
              </a:spcBef>
              <a:spcAft>
                <a:spcPts val="0"/>
              </a:spcAft>
              <a:buSzPts val="1800"/>
              <a:buChar char="●"/>
            </a:pPr>
            <a:r>
              <a:rPr lang="en"/>
              <a:t>Better c</a:t>
            </a:r>
            <a:r>
              <a:rPr lang="en" sz="1800">
                <a:solidFill>
                  <a:schemeClr val="accent3"/>
                </a:solidFill>
                <a:latin typeface="Proxima Nova"/>
                <a:ea typeface="Proxima Nova"/>
                <a:cs typeface="Proxima Nova"/>
                <a:sym typeface="Proxima Nova"/>
              </a:rPr>
              <a:t>luster management and game server scaling.</a:t>
            </a:r>
            <a:endParaRPr/>
          </a:p>
          <a:p>
            <a:pPr indent="-342900" lvl="0" marL="457200" rtl="0" algn="l">
              <a:lnSpc>
                <a:spcPct val="115000"/>
              </a:lnSpc>
              <a:spcBef>
                <a:spcPts val="0"/>
              </a:spcBef>
              <a:spcAft>
                <a:spcPts val="0"/>
              </a:spcAft>
              <a:buSzPts val="1800"/>
              <a:buChar char="●"/>
            </a:pPr>
            <a:r>
              <a:rPr lang="en" sz="1800">
                <a:solidFill>
                  <a:schemeClr val="accent3"/>
                </a:solidFill>
                <a:latin typeface="Proxima Nova"/>
                <a:ea typeface="Proxima Nova"/>
                <a:cs typeface="Proxima Nova"/>
                <a:sym typeface="Proxima Nova"/>
              </a:rPr>
              <a:t>Able to conveniently manage </a:t>
            </a:r>
            <a:r>
              <a:rPr lang="en"/>
              <a:t>g</a:t>
            </a:r>
            <a:r>
              <a:rPr lang="en" sz="1800">
                <a:solidFill>
                  <a:schemeClr val="accent3"/>
                </a:solidFill>
                <a:latin typeface="Proxima Nova"/>
                <a:ea typeface="Proxima Nova"/>
                <a:cs typeface="Proxima Nova"/>
                <a:sym typeface="Proxima Nova"/>
              </a:rPr>
              <a:t>ame </a:t>
            </a:r>
            <a:r>
              <a:rPr lang="en"/>
              <a:t>s</a:t>
            </a:r>
            <a:r>
              <a:rPr lang="en" sz="1800">
                <a:solidFill>
                  <a:schemeClr val="accent3"/>
                </a:solidFill>
                <a:latin typeface="Proxima Nova"/>
                <a:ea typeface="Proxima Nova"/>
                <a:cs typeface="Proxima Nova"/>
                <a:sym typeface="Proxima Nova"/>
              </a:rPr>
              <a:t>ervers in “fleets”.</a:t>
            </a:r>
            <a:endParaRPr sz="1800">
              <a:solidFill>
                <a:schemeClr val="accent3"/>
              </a:solidFill>
              <a:latin typeface="Proxima Nova"/>
              <a:ea typeface="Proxima Nova"/>
              <a:cs typeface="Proxima Nova"/>
              <a:sym typeface="Proxima Nova"/>
            </a:endParaRPr>
          </a:p>
          <a:p>
            <a:pPr indent="-342900" lvl="0" marL="457200" rtl="0" algn="l">
              <a:spcBef>
                <a:spcPts val="0"/>
              </a:spcBef>
              <a:spcAft>
                <a:spcPts val="0"/>
              </a:spcAft>
              <a:buSzPts val="1800"/>
              <a:buChar char="●"/>
            </a:pPr>
            <a:r>
              <a:rPr lang="en"/>
              <a:t>Works with GCP Game Services API.</a:t>
            </a:r>
            <a:endParaRPr/>
          </a:p>
          <a:p>
            <a:pPr indent="-342900" lvl="0" marL="457200" rtl="0" algn="l">
              <a:lnSpc>
                <a:spcPct val="115000"/>
              </a:lnSpc>
              <a:spcBef>
                <a:spcPts val="0"/>
              </a:spcBef>
              <a:spcAft>
                <a:spcPts val="0"/>
              </a:spcAft>
              <a:buSzPts val="1800"/>
              <a:buChar char="●"/>
            </a:pPr>
            <a:r>
              <a:rPr lang="en"/>
              <a:t>Open-source platform, free.</a:t>
            </a:r>
            <a:endParaRPr/>
          </a:p>
        </p:txBody>
      </p:sp>
      <p:sp>
        <p:nvSpPr>
          <p:cNvPr id="193" name="Google Shape;19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202729"/>
              </a:buClr>
              <a:buSzPts val="2520"/>
              <a:buFont typeface="Proxima Nova"/>
              <a:buNone/>
            </a:pPr>
            <a:r>
              <a:rPr lang="en" sz="2520"/>
              <a:t>Why use Agones?</a:t>
            </a:r>
            <a:endParaRPr/>
          </a:p>
        </p:txBody>
      </p:sp>
      <p:pic>
        <p:nvPicPr>
          <p:cNvPr descr="GitHub - googleforgames/agones: Dedicated Game Server Hosting and Scaling  for Multiplayer Games on Kubernetes" id="195" name="Google Shape;195;p31"/>
          <p:cNvPicPr preferRelativeResize="0"/>
          <p:nvPr/>
        </p:nvPicPr>
        <p:blipFill>
          <a:blip r:embed="rId3">
            <a:alphaModFix/>
          </a:blip>
          <a:stretch>
            <a:fillRect/>
          </a:stretch>
        </p:blipFill>
        <p:spPr>
          <a:xfrm>
            <a:off x="7142950" y="55125"/>
            <a:ext cx="1287251" cy="1287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Mountkirk Games makes online, session-based, multiplayer games for mobile platforms. They have recently started expanding to other platforms after successfully migrating their on-premises environments to Google Cloud.</a:t>
            </a:r>
            <a:endParaRPr/>
          </a:p>
          <a:p>
            <a:pPr indent="0" lvl="0" marL="0" rtl="0" algn="l">
              <a:spcBef>
                <a:spcPts val="1200"/>
              </a:spcBef>
              <a:spcAft>
                <a:spcPts val="0"/>
              </a:spcAft>
              <a:buNone/>
            </a:pPr>
            <a:br>
              <a:rPr lang="en"/>
            </a:br>
            <a:r>
              <a:rPr lang="en"/>
              <a:t>Their most recent endeavour is to create a retro-style first-person shooter (FPS) game that allows hundreds of simultaneous players to join a geo-specific digital arena from multiple platforms and locations. </a:t>
            </a:r>
            <a:endParaRPr/>
          </a:p>
          <a:p>
            <a:pPr indent="0" lvl="0" marL="0" rtl="0" algn="l">
              <a:spcBef>
                <a:spcPts val="1200"/>
              </a:spcBef>
              <a:spcAft>
                <a:spcPts val="0"/>
              </a:spcAft>
              <a:buNone/>
            </a:pPr>
            <a:br>
              <a:rPr lang="en"/>
            </a:br>
            <a:r>
              <a:rPr lang="en"/>
              <a:t>A real-time digital banner will display a global leader board of all the top players across every active arena.</a:t>
            </a:r>
            <a:endParaRPr/>
          </a:p>
          <a:p>
            <a:pPr indent="0" lvl="0" marL="0" rtl="0" algn="l">
              <a:spcBef>
                <a:spcPts val="1200"/>
              </a:spcBef>
              <a:spcAft>
                <a:spcPts val="1200"/>
              </a:spcAft>
              <a:buNone/>
            </a:pPr>
            <a:r>
              <a:t/>
            </a:r>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02729"/>
              </a:buClr>
              <a:buSzPct val="100000"/>
              <a:buFont typeface="Proxima Nova"/>
              <a:buNone/>
            </a:pPr>
            <a:r>
              <a:rPr lang="en" sz="2800">
                <a:solidFill>
                  <a:srgbClr val="202729"/>
                </a:solidFill>
                <a:latin typeface="Proxima Nova"/>
                <a:ea typeface="Proxima Nova"/>
                <a:cs typeface="Proxima Nova"/>
                <a:sym typeface="Proxima Nova"/>
              </a:rPr>
              <a:t>Agones diagram</a:t>
            </a:r>
            <a:endParaRPr/>
          </a:p>
        </p:txBody>
      </p:sp>
      <p:pic>
        <p:nvPicPr>
          <p:cNvPr id="201" name="Google Shape;201;p32"/>
          <p:cNvPicPr preferRelativeResize="0"/>
          <p:nvPr>
            <p:ph idx="12" type="sldNum"/>
          </p:nvPr>
        </p:nvPicPr>
        <p:blipFill rotWithShape="1">
          <a:blip r:embed="rId3">
            <a:alphaModFix/>
          </a:blip>
          <a:srcRect b="0" l="0" r="0" t="0"/>
          <a:stretch/>
        </p:blipFill>
        <p:spPr>
          <a:xfrm>
            <a:off x="1405152" y="1460501"/>
            <a:ext cx="4571075" cy="2825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202729"/>
              </a:buClr>
              <a:buSzPts val="2520"/>
              <a:buFont typeface="Proxima Nova"/>
              <a:buNone/>
            </a:pPr>
            <a:r>
              <a:rPr lang="en" sz="2520"/>
              <a:t>Agones - Installing on GKE</a:t>
            </a:r>
            <a:endParaRPr/>
          </a:p>
        </p:txBody>
      </p:sp>
      <p:sp>
        <p:nvSpPr>
          <p:cNvPr id="207" name="Google Shape;207;p33"/>
          <p:cNvSpPr txBox="1"/>
          <p:nvPr>
            <p:ph idx="1" type="body"/>
          </p:nvPr>
        </p:nvSpPr>
        <p:spPr>
          <a:xfrm>
            <a:off x="311785" y="1152525"/>
            <a:ext cx="88323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accent3"/>
              </a:buClr>
              <a:buSzPts val="1800"/>
              <a:buNone/>
            </a:pPr>
            <a:r>
              <a:rPr lang="en" sz="1800">
                <a:solidFill>
                  <a:schemeClr val="accent3"/>
                </a:solidFill>
                <a:latin typeface="Proxima Nova"/>
                <a:ea typeface="Proxima Nova"/>
                <a:cs typeface="Proxima Nova"/>
                <a:sym typeface="Proxima Nova"/>
              </a:rPr>
              <a:t>1. Getting credentials for US and EU Kubernetes clusters</a:t>
            </a:r>
            <a:endParaRPr/>
          </a:p>
          <a:p>
            <a:pPr indent="0" lvl="0" marL="0" rtl="0" algn="l">
              <a:lnSpc>
                <a:spcPct val="115000"/>
              </a:lnSpc>
              <a:spcBef>
                <a:spcPts val="1200"/>
              </a:spcBef>
              <a:spcAft>
                <a:spcPts val="0"/>
              </a:spcAft>
              <a:buClr>
                <a:schemeClr val="accent3"/>
              </a:buClr>
              <a:buSzPts val="1800"/>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accent3"/>
              </a:buClr>
              <a:buSzPts val="1800"/>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accent3"/>
              </a:buClr>
              <a:buSzPts val="1800"/>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accent3"/>
              </a:buClr>
              <a:buSzPts val="1800"/>
              <a:buNone/>
            </a:pPr>
            <a:r>
              <a:rPr lang="en" sz="1800">
                <a:solidFill>
                  <a:schemeClr val="accent3"/>
                </a:solidFill>
                <a:latin typeface="Proxima Nova"/>
                <a:ea typeface="Proxima Nova"/>
                <a:cs typeface="Proxima Nova"/>
                <a:sym typeface="Proxima Nova"/>
              </a:rPr>
              <a:t>2. Creating a namespace:</a:t>
            </a:r>
            <a:endParaRPr/>
          </a:p>
          <a:p>
            <a:pPr indent="0" lvl="0" marL="0" rtl="0" algn="l">
              <a:lnSpc>
                <a:spcPct val="115000"/>
              </a:lnSpc>
              <a:spcBef>
                <a:spcPts val="1200"/>
              </a:spcBef>
              <a:spcAft>
                <a:spcPts val="0"/>
              </a:spcAft>
              <a:buClr>
                <a:schemeClr val="accent3"/>
              </a:buClr>
              <a:buSzPts val="1800"/>
              <a:buNone/>
            </a:pPr>
            <a:r>
              <a:rPr lang="en" sz="1200"/>
              <a:t>kubectl create namespace agones-system</a:t>
            </a:r>
            <a:endParaRPr/>
          </a:p>
          <a:p>
            <a:pPr indent="0" lvl="0" marL="0" rtl="0" algn="l">
              <a:lnSpc>
                <a:spcPct val="115000"/>
              </a:lnSpc>
              <a:spcBef>
                <a:spcPts val="1200"/>
              </a:spcBef>
              <a:spcAft>
                <a:spcPts val="0"/>
              </a:spcAft>
              <a:buClr>
                <a:schemeClr val="accent3"/>
              </a:buClr>
              <a:buSzPts val="1800"/>
              <a:buNone/>
            </a:pPr>
            <a:r>
              <a:rPr lang="en" sz="1800">
                <a:solidFill>
                  <a:schemeClr val="accent3"/>
                </a:solidFill>
                <a:latin typeface="Proxima Nova"/>
                <a:ea typeface="Proxima Nova"/>
                <a:cs typeface="Proxima Nova"/>
                <a:sym typeface="Proxima Nova"/>
              </a:rPr>
              <a:t>3. Installing Agones on GKE cluster:</a:t>
            </a:r>
            <a:endParaRPr/>
          </a:p>
          <a:p>
            <a:pPr indent="0" lvl="0" marL="0" rtl="0" algn="l">
              <a:lnSpc>
                <a:spcPct val="115000"/>
              </a:lnSpc>
              <a:spcBef>
                <a:spcPts val="1200"/>
              </a:spcBef>
              <a:spcAft>
                <a:spcPts val="0"/>
              </a:spcAft>
              <a:buClr>
                <a:schemeClr val="accent3"/>
              </a:buClr>
              <a:buSzPts val="1800"/>
              <a:buNone/>
            </a:pPr>
            <a:r>
              <a:rPr lang="en" sz="1200"/>
              <a:t>kubectl apply -f https://raw.githubusercontent.com/googleforgames/agones/release-1.17.0/install/yaml/install.yaml</a:t>
            </a:r>
            <a:endParaRPr/>
          </a:p>
        </p:txBody>
      </p:sp>
      <p:sp>
        <p:nvSpPr>
          <p:cNvPr id="208" name="Google Shape;20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33"/>
          <p:cNvPicPr preferRelativeResize="0"/>
          <p:nvPr/>
        </p:nvPicPr>
        <p:blipFill rotWithShape="1">
          <a:blip r:embed="rId3">
            <a:alphaModFix/>
          </a:blip>
          <a:srcRect b="0" l="0" r="0" t="0"/>
          <a:stretch/>
        </p:blipFill>
        <p:spPr>
          <a:xfrm>
            <a:off x="306070" y="1603375"/>
            <a:ext cx="8611234" cy="11125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02729"/>
              </a:buClr>
              <a:buSzPct val="100000"/>
              <a:buFont typeface="Proxima Nova"/>
              <a:buNone/>
            </a:pPr>
            <a:r>
              <a:rPr lang="en" sz="2800">
                <a:solidFill>
                  <a:srgbClr val="202729"/>
                </a:solidFill>
                <a:latin typeface="Proxima Nova"/>
                <a:ea typeface="Proxima Nova"/>
                <a:cs typeface="Proxima Nova"/>
                <a:sym typeface="Proxima Nova"/>
              </a:rPr>
              <a:t>Successful Agones deployment:</a:t>
            </a:r>
            <a:endParaRPr/>
          </a:p>
        </p:txBody>
      </p:sp>
      <p:pic>
        <p:nvPicPr>
          <p:cNvPr id="215" name="Google Shape;215;p34"/>
          <p:cNvPicPr preferRelativeResize="0"/>
          <p:nvPr>
            <p:ph idx="12" type="sldNum"/>
          </p:nvPr>
        </p:nvPicPr>
        <p:blipFill rotWithShape="1">
          <a:blip r:embed="rId3">
            <a:alphaModFix/>
          </a:blip>
          <a:srcRect b="0" l="0" r="0" t="0"/>
          <a:stretch/>
        </p:blipFill>
        <p:spPr>
          <a:xfrm>
            <a:off x="281940" y="1362075"/>
            <a:ext cx="8520430" cy="1292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202729"/>
              </a:buClr>
              <a:buSzPts val="2520"/>
              <a:buFont typeface="Proxima Nova"/>
              <a:buNone/>
            </a:pPr>
            <a:r>
              <a:rPr lang="en" sz="2520"/>
              <a:t>Creating Game Server realm</a:t>
            </a:r>
            <a:endParaRPr/>
          </a:p>
        </p:txBody>
      </p:sp>
      <p:sp>
        <p:nvSpPr>
          <p:cNvPr id="221" name="Google Shape;221;p35"/>
          <p:cNvSpPr txBox="1"/>
          <p:nvPr>
            <p:ph idx="1" type="body"/>
          </p:nvPr>
        </p:nvSpPr>
        <p:spPr>
          <a:xfrm>
            <a:off x="311785" y="1152525"/>
            <a:ext cx="8570100" cy="24453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0"/>
              </a:spcAft>
              <a:buClr>
                <a:schemeClr val="accent3"/>
              </a:buClr>
              <a:buSzPct val="94736"/>
              <a:buNone/>
            </a:pPr>
            <a:r>
              <a:rPr lang="en" sz="1900">
                <a:solidFill>
                  <a:schemeClr val="accent3"/>
                </a:solidFill>
                <a:latin typeface="Proxima Nova"/>
                <a:ea typeface="Proxima Nova"/>
                <a:cs typeface="Proxima Nova"/>
                <a:sym typeface="Proxima Nova"/>
              </a:rPr>
              <a:t>4. Creating an Game Server realm in the same region as GKE cluster:</a:t>
            </a:r>
            <a:endParaRPr sz="19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accent3"/>
              </a:buClr>
              <a:buSzPct val="94736"/>
              <a:buNone/>
            </a:pPr>
            <a:r>
              <a:rPr lang="en" sz="1900"/>
              <a:t>gcloud game servers realms create realm-xonotic \</a:t>
            </a:r>
            <a:br>
              <a:rPr lang="en" sz="1900">
                <a:solidFill>
                  <a:schemeClr val="accent3"/>
                </a:solidFill>
                <a:latin typeface="Proxima Nova"/>
                <a:ea typeface="Proxima Nova"/>
                <a:cs typeface="Proxima Nova"/>
                <a:sym typeface="Proxima Nova"/>
              </a:rPr>
            </a:br>
            <a:r>
              <a:rPr lang="en" sz="1900"/>
              <a:t>    --time-zone US/Central</a:t>
            </a:r>
            <a:br>
              <a:rPr lang="en" sz="1900">
                <a:solidFill>
                  <a:schemeClr val="accent3"/>
                </a:solidFill>
                <a:latin typeface="Proxima Nova"/>
                <a:ea typeface="Proxima Nova"/>
                <a:cs typeface="Proxima Nova"/>
                <a:sym typeface="Proxima Nova"/>
              </a:rPr>
            </a:br>
            <a:r>
              <a:rPr lang="en" sz="1900"/>
              <a:t>    --location us-central1</a:t>
            </a:r>
            <a:endParaRPr sz="1900"/>
          </a:p>
          <a:p>
            <a:pPr indent="0" lvl="0" marL="0" rtl="0" algn="l">
              <a:lnSpc>
                <a:spcPct val="115000"/>
              </a:lnSpc>
              <a:spcBef>
                <a:spcPts val="120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00000"/>
              <a:buNone/>
            </a:pPr>
            <a:r>
              <a:t/>
            </a:r>
            <a:endParaRPr i="1"/>
          </a:p>
        </p:txBody>
      </p:sp>
      <p:pic>
        <p:nvPicPr>
          <p:cNvPr id="222" name="Google Shape;222;p35"/>
          <p:cNvPicPr preferRelativeResize="0"/>
          <p:nvPr/>
        </p:nvPicPr>
        <p:blipFill rotWithShape="1">
          <a:blip r:embed="rId3">
            <a:alphaModFix/>
          </a:blip>
          <a:srcRect b="0" l="0" r="0" t="0"/>
          <a:stretch/>
        </p:blipFill>
        <p:spPr>
          <a:xfrm>
            <a:off x="372995" y="2317430"/>
            <a:ext cx="8720455" cy="508635"/>
          </a:xfrm>
          <a:prstGeom prst="rect">
            <a:avLst/>
          </a:prstGeom>
          <a:noFill/>
          <a:ln>
            <a:noFill/>
          </a:ln>
        </p:spPr>
      </p:pic>
      <p:sp>
        <p:nvSpPr>
          <p:cNvPr id="223" name="Google Shape;22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202729"/>
              </a:buClr>
              <a:buSzPts val="2520"/>
              <a:buFont typeface="Proxima Nova"/>
              <a:buNone/>
            </a:pPr>
            <a:r>
              <a:rPr lang="en" sz="2520"/>
              <a:t>Creating Game Server cluster</a:t>
            </a:r>
            <a:endParaRPr/>
          </a:p>
        </p:txBody>
      </p:sp>
      <p:sp>
        <p:nvSpPr>
          <p:cNvPr id="229" name="Google Shape;229;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accent3"/>
              </a:buClr>
              <a:buSzPts val="1800"/>
              <a:buNone/>
            </a:pPr>
            <a:r>
              <a:rPr lang="en" sz="1800">
                <a:solidFill>
                  <a:schemeClr val="accent3"/>
                </a:solidFill>
                <a:latin typeface="Proxima Nova"/>
                <a:ea typeface="Proxima Nova"/>
                <a:cs typeface="Proxima Nova"/>
                <a:sym typeface="Proxima Nova"/>
              </a:rPr>
              <a:t>5. Creating Game Server cluster, </a:t>
            </a:r>
            <a:r>
              <a:rPr lang="en"/>
              <a:t>attaching to realm, </a:t>
            </a:r>
            <a:r>
              <a:rPr lang="en" sz="1800">
                <a:solidFill>
                  <a:schemeClr val="accent3"/>
                </a:solidFill>
                <a:latin typeface="Proxima Nova"/>
                <a:ea typeface="Proxima Nova"/>
                <a:cs typeface="Proxima Nova"/>
                <a:sym typeface="Proxima Nova"/>
              </a:rPr>
              <a:t>registering GKE cluster:</a:t>
            </a:r>
            <a:endParaRPr/>
          </a:p>
          <a:p>
            <a:pPr indent="0" lvl="0" marL="0" rtl="0" algn="l">
              <a:lnSpc>
                <a:spcPct val="115000"/>
              </a:lnSpc>
              <a:spcBef>
                <a:spcPts val="0"/>
              </a:spcBef>
              <a:spcAft>
                <a:spcPts val="0"/>
              </a:spcAft>
              <a:buClr>
                <a:schemeClr val="accent3"/>
              </a:buClr>
              <a:buSzPts val="1800"/>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accent3"/>
              </a:buClr>
              <a:buSzPts val="1800"/>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accent3"/>
              </a:buClr>
              <a:buSzPts val="1800"/>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accent3"/>
              </a:buClr>
              <a:buSzPts val="1800"/>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accent3"/>
              </a:buClr>
              <a:buSzPts val="1800"/>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accent3"/>
              </a:buClr>
              <a:buSzPts val="1800"/>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accent3"/>
              </a:buClr>
              <a:buSzPts val="1800"/>
              <a:buNone/>
            </a:pPr>
            <a:r>
              <a:rPr lang="en" sz="1800">
                <a:solidFill>
                  <a:schemeClr val="accent3"/>
                </a:solidFill>
                <a:latin typeface="Proxima Nova"/>
                <a:ea typeface="Proxima Nova"/>
                <a:cs typeface="Proxima Nova"/>
                <a:sym typeface="Proxima Nova"/>
              </a:rPr>
              <a:t>6. Creating a Game Server deployment:</a:t>
            </a:r>
            <a:endParaRPr/>
          </a:p>
          <a:p>
            <a:pPr indent="0" lvl="0" marL="0" rtl="0" algn="l">
              <a:lnSpc>
                <a:spcPct val="115000"/>
              </a:lnSpc>
              <a:spcBef>
                <a:spcPts val="0"/>
              </a:spcBef>
              <a:spcAft>
                <a:spcPts val="0"/>
              </a:spcAft>
              <a:buClr>
                <a:schemeClr val="accent3"/>
              </a:buClr>
              <a:buSzPts val="1800"/>
              <a:buNone/>
            </a:pPr>
            <a:r>
              <a:rPr lang="en" sz="1200"/>
              <a:t>gcloud game servers deployments create deployment-xonotic</a:t>
            </a:r>
            <a:endParaRPr sz="1200"/>
          </a:p>
        </p:txBody>
      </p:sp>
      <p:pic>
        <p:nvPicPr>
          <p:cNvPr id="230" name="Google Shape;230;p36"/>
          <p:cNvPicPr preferRelativeResize="0"/>
          <p:nvPr/>
        </p:nvPicPr>
        <p:blipFill rotWithShape="1">
          <a:blip r:embed="rId3">
            <a:alphaModFix/>
          </a:blip>
          <a:srcRect b="0" l="0" r="0" t="0"/>
          <a:stretch/>
        </p:blipFill>
        <p:spPr>
          <a:xfrm>
            <a:off x="304800" y="1569085"/>
            <a:ext cx="8528050" cy="1430020"/>
          </a:xfrm>
          <a:prstGeom prst="rect">
            <a:avLst/>
          </a:prstGeom>
          <a:noFill/>
          <a:ln>
            <a:noFill/>
          </a:ln>
        </p:spPr>
      </p:pic>
      <p:sp>
        <p:nvSpPr>
          <p:cNvPr id="231" name="Google Shape;23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02729"/>
              </a:buClr>
              <a:buSzPct val="100000"/>
              <a:buFont typeface="Proxima Nova"/>
              <a:buNone/>
            </a:pPr>
            <a:r>
              <a:rPr lang="en" sz="2800">
                <a:solidFill>
                  <a:srgbClr val="202729"/>
                </a:solidFill>
                <a:latin typeface="Proxima Nova"/>
                <a:ea typeface="Proxima Nova"/>
                <a:cs typeface="Proxima Nova"/>
                <a:sym typeface="Proxima Nova"/>
              </a:rPr>
              <a:t>YAML for Creating Agones fleet</a:t>
            </a:r>
            <a:endParaRPr/>
          </a:p>
        </p:txBody>
      </p:sp>
      <p:sp>
        <p:nvSpPr>
          <p:cNvPr id="237" name="Google Shape;23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accent3"/>
              </a:buClr>
              <a:buSzPts val="1800"/>
              <a:buNone/>
            </a:pPr>
            <a:r>
              <a:rPr lang="en" sz="1200"/>
              <a:t>- name: fleet-spec-1</a:t>
            </a:r>
            <a:endParaRPr/>
          </a:p>
          <a:p>
            <a:pPr indent="0" lvl="0" marL="0" rtl="0" algn="l">
              <a:lnSpc>
                <a:spcPct val="115000"/>
              </a:lnSpc>
              <a:spcBef>
                <a:spcPts val="0"/>
              </a:spcBef>
              <a:spcAft>
                <a:spcPts val="0"/>
              </a:spcAft>
              <a:buClr>
                <a:schemeClr val="accent3"/>
              </a:buClr>
              <a:buSzPts val="1800"/>
              <a:buNone/>
            </a:pPr>
            <a:r>
              <a:rPr lang="en" sz="1200"/>
              <a:t>  fleetSpec:</a:t>
            </a:r>
            <a:endParaRPr/>
          </a:p>
          <a:p>
            <a:pPr indent="0" lvl="0" marL="0" rtl="0" algn="l">
              <a:lnSpc>
                <a:spcPct val="115000"/>
              </a:lnSpc>
              <a:spcBef>
                <a:spcPts val="0"/>
              </a:spcBef>
              <a:spcAft>
                <a:spcPts val="0"/>
              </a:spcAft>
              <a:buClr>
                <a:schemeClr val="accent3"/>
              </a:buClr>
              <a:buSzPts val="1800"/>
              <a:buNone/>
            </a:pPr>
            <a:r>
              <a:rPr lang="en" sz="1200"/>
              <a:t>    replicas: 2</a:t>
            </a:r>
            <a:endParaRPr/>
          </a:p>
          <a:p>
            <a:pPr indent="0" lvl="0" marL="0" rtl="0" algn="l">
              <a:lnSpc>
                <a:spcPct val="115000"/>
              </a:lnSpc>
              <a:spcBef>
                <a:spcPts val="0"/>
              </a:spcBef>
              <a:spcAft>
                <a:spcPts val="0"/>
              </a:spcAft>
              <a:buClr>
                <a:schemeClr val="accent3"/>
              </a:buClr>
              <a:buSzPts val="1800"/>
              <a:buNone/>
            </a:pPr>
            <a:r>
              <a:rPr lang="en" sz="1200"/>
              <a:t>    template:</a:t>
            </a:r>
            <a:endParaRPr/>
          </a:p>
          <a:p>
            <a:pPr indent="0" lvl="0" marL="0" rtl="0" algn="l">
              <a:lnSpc>
                <a:spcPct val="115000"/>
              </a:lnSpc>
              <a:spcBef>
                <a:spcPts val="0"/>
              </a:spcBef>
              <a:spcAft>
                <a:spcPts val="0"/>
              </a:spcAft>
              <a:buClr>
                <a:schemeClr val="accent3"/>
              </a:buClr>
              <a:buSzPts val="1800"/>
              <a:buNone/>
            </a:pPr>
            <a:r>
              <a:rPr lang="en" sz="1200"/>
              <a:t>      metadata:</a:t>
            </a:r>
            <a:endParaRPr/>
          </a:p>
          <a:p>
            <a:pPr indent="0" lvl="0" marL="0" rtl="0" algn="l">
              <a:lnSpc>
                <a:spcPct val="115000"/>
              </a:lnSpc>
              <a:spcBef>
                <a:spcPts val="0"/>
              </a:spcBef>
              <a:spcAft>
                <a:spcPts val="0"/>
              </a:spcAft>
              <a:buClr>
                <a:schemeClr val="accent3"/>
              </a:buClr>
              <a:buSzPts val="1800"/>
              <a:buNone/>
            </a:pPr>
            <a:r>
              <a:rPr lang="en" sz="1200"/>
              <a:t>        labels:</a:t>
            </a:r>
            <a:endParaRPr/>
          </a:p>
          <a:p>
            <a:pPr indent="0" lvl="0" marL="0" rtl="0" algn="l">
              <a:lnSpc>
                <a:spcPct val="115000"/>
              </a:lnSpc>
              <a:spcBef>
                <a:spcPts val="0"/>
              </a:spcBef>
              <a:spcAft>
                <a:spcPts val="0"/>
              </a:spcAft>
              <a:buClr>
                <a:schemeClr val="accent3"/>
              </a:buClr>
              <a:buSzPts val="1800"/>
              <a:buNone/>
            </a:pPr>
            <a:r>
              <a:rPr lang="en" sz="1200"/>
              <a:t>          xonotic-game-server-v1-label-key: xonotic-game-server-v1-label-1</a:t>
            </a:r>
            <a:endParaRPr/>
          </a:p>
          <a:p>
            <a:pPr indent="0" lvl="0" marL="0" rtl="0" algn="l">
              <a:lnSpc>
                <a:spcPct val="115000"/>
              </a:lnSpc>
              <a:spcBef>
                <a:spcPts val="0"/>
              </a:spcBef>
              <a:spcAft>
                <a:spcPts val="0"/>
              </a:spcAft>
              <a:buClr>
                <a:schemeClr val="accent3"/>
              </a:buClr>
              <a:buSzPts val="1800"/>
              <a:buNone/>
            </a:pPr>
            <a:r>
              <a:rPr lang="en" sz="1200"/>
              <a:t>      spec:</a:t>
            </a:r>
            <a:endParaRPr/>
          </a:p>
          <a:p>
            <a:pPr indent="0" lvl="0" marL="0" rtl="0" algn="l">
              <a:lnSpc>
                <a:spcPct val="115000"/>
              </a:lnSpc>
              <a:spcBef>
                <a:spcPts val="0"/>
              </a:spcBef>
              <a:spcAft>
                <a:spcPts val="0"/>
              </a:spcAft>
              <a:buClr>
                <a:schemeClr val="accent3"/>
              </a:buClr>
              <a:buSzPts val="1800"/>
              <a:buNone/>
            </a:pPr>
            <a:r>
              <a:rPr lang="en" sz="1200"/>
              <a:t>        ports:</a:t>
            </a:r>
            <a:endParaRPr/>
          </a:p>
          <a:p>
            <a:pPr indent="0" lvl="0" marL="0" rtl="0" algn="l">
              <a:lnSpc>
                <a:spcPct val="115000"/>
              </a:lnSpc>
              <a:spcBef>
                <a:spcPts val="0"/>
              </a:spcBef>
              <a:spcAft>
                <a:spcPts val="0"/>
              </a:spcAft>
              <a:buClr>
                <a:schemeClr val="accent3"/>
              </a:buClr>
              <a:buSzPts val="1800"/>
              <a:buNone/>
            </a:pPr>
            <a:r>
              <a:rPr lang="en" sz="1200"/>
              <a:t>        - name: default</a:t>
            </a:r>
            <a:endParaRPr/>
          </a:p>
          <a:p>
            <a:pPr indent="0" lvl="0" marL="0" rtl="0" algn="l">
              <a:lnSpc>
                <a:spcPct val="115000"/>
              </a:lnSpc>
              <a:spcBef>
                <a:spcPts val="0"/>
              </a:spcBef>
              <a:spcAft>
                <a:spcPts val="0"/>
              </a:spcAft>
              <a:buClr>
                <a:schemeClr val="accent3"/>
              </a:buClr>
              <a:buSzPts val="1800"/>
              <a:buNone/>
            </a:pPr>
            <a:r>
              <a:rPr lang="en" sz="1200"/>
              <a:t>          containerPort: 26000</a:t>
            </a:r>
            <a:endParaRPr/>
          </a:p>
          <a:p>
            <a:pPr indent="0" lvl="0" marL="0" rtl="0" algn="l">
              <a:lnSpc>
                <a:spcPct val="115000"/>
              </a:lnSpc>
              <a:spcBef>
                <a:spcPts val="0"/>
              </a:spcBef>
              <a:spcAft>
                <a:spcPts val="0"/>
              </a:spcAft>
              <a:buClr>
                <a:schemeClr val="accent3"/>
              </a:buClr>
              <a:buSzPts val="1800"/>
              <a:buNone/>
            </a:pPr>
            <a:r>
              <a:rPr lang="en" sz="1200"/>
              <a:t>        template:</a:t>
            </a:r>
            <a:endParaRPr/>
          </a:p>
          <a:p>
            <a:pPr indent="0" lvl="0" marL="0" rtl="0" algn="l">
              <a:lnSpc>
                <a:spcPct val="115000"/>
              </a:lnSpc>
              <a:spcBef>
                <a:spcPts val="0"/>
              </a:spcBef>
              <a:spcAft>
                <a:spcPts val="0"/>
              </a:spcAft>
              <a:buClr>
                <a:schemeClr val="accent3"/>
              </a:buClr>
              <a:buSzPts val="1800"/>
              <a:buNone/>
            </a:pPr>
            <a:r>
              <a:rPr lang="en" sz="1200"/>
              <a:t>          spec:</a:t>
            </a:r>
            <a:endParaRPr/>
          </a:p>
          <a:p>
            <a:pPr indent="0" lvl="0" marL="0" rtl="0" algn="l">
              <a:lnSpc>
                <a:spcPct val="115000"/>
              </a:lnSpc>
              <a:spcBef>
                <a:spcPts val="0"/>
              </a:spcBef>
              <a:spcAft>
                <a:spcPts val="0"/>
              </a:spcAft>
              <a:buClr>
                <a:schemeClr val="accent3"/>
              </a:buClr>
              <a:buSzPts val="1800"/>
              <a:buNone/>
            </a:pPr>
            <a:r>
              <a:rPr lang="en" sz="1200"/>
              <a:t>            containers:</a:t>
            </a:r>
            <a:endParaRPr/>
          </a:p>
          <a:p>
            <a:pPr indent="0" lvl="0" marL="0" rtl="0" algn="l">
              <a:lnSpc>
                <a:spcPct val="115000"/>
              </a:lnSpc>
              <a:spcBef>
                <a:spcPts val="0"/>
              </a:spcBef>
              <a:spcAft>
                <a:spcPts val="0"/>
              </a:spcAft>
              <a:buClr>
                <a:schemeClr val="accent3"/>
              </a:buClr>
              <a:buSzPts val="1800"/>
              <a:buNone/>
            </a:pPr>
            <a:r>
              <a:rPr lang="en" sz="1200"/>
              <a:t>            - name: xonotic</a:t>
            </a:r>
            <a:endParaRPr/>
          </a:p>
          <a:p>
            <a:pPr indent="0" lvl="0" marL="0" rtl="0" algn="l">
              <a:lnSpc>
                <a:spcPct val="115000"/>
              </a:lnSpc>
              <a:spcBef>
                <a:spcPts val="0"/>
              </a:spcBef>
              <a:spcAft>
                <a:spcPts val="0"/>
              </a:spcAft>
              <a:buClr>
                <a:schemeClr val="accent3"/>
              </a:buClr>
              <a:buSzPts val="1800"/>
              <a:buNone/>
            </a:pPr>
            <a:r>
              <a:rPr lang="en" sz="1200"/>
              <a:t>              image: gcr.io/agones-images/xonotic-example:0.8</a:t>
            </a:r>
            <a:endParaRPr/>
          </a:p>
          <a:p>
            <a:pPr indent="0" lvl="0" marL="0" rtl="0" algn="l">
              <a:lnSpc>
                <a:spcPct val="115000"/>
              </a:lnSpc>
              <a:spcBef>
                <a:spcPts val="0"/>
              </a:spcBef>
              <a:spcAft>
                <a:spcPts val="0"/>
              </a:spcAft>
              <a:buClr>
                <a:schemeClr val="accent3"/>
              </a:buClr>
              <a:buSzPts val="1800"/>
              <a:buNone/>
            </a:pPr>
            <a:r>
              <a:t/>
            </a:r>
            <a:endParaRPr sz="1200"/>
          </a:p>
          <a:p>
            <a:pPr indent="0" lvl="0" marL="0" rtl="0" algn="l">
              <a:lnSpc>
                <a:spcPct val="115000"/>
              </a:lnSpc>
              <a:spcBef>
                <a:spcPts val="0"/>
              </a:spcBef>
              <a:spcAft>
                <a:spcPts val="0"/>
              </a:spcAft>
              <a:buClr>
                <a:schemeClr val="accent3"/>
              </a:buClr>
              <a:buSzPts val="1800"/>
              <a:buNone/>
            </a:pPr>
            <a:r>
              <a:rPr i="1" lang="en" sz="1200"/>
              <a:t>saved as xonotic_fleet_configs.yaml</a:t>
            </a:r>
            <a:endParaRPr/>
          </a:p>
        </p:txBody>
      </p:sp>
      <p:cxnSp>
        <p:nvCxnSpPr>
          <p:cNvPr id="238" name="Google Shape;238;p37"/>
          <p:cNvCxnSpPr/>
          <p:nvPr/>
        </p:nvCxnSpPr>
        <p:spPr>
          <a:xfrm>
            <a:off x="542500" y="1757925"/>
            <a:ext cx="7485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sp>
        <p:nvSpPr>
          <p:cNvPr id="239" name="Google Shape;23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02729"/>
              </a:buClr>
              <a:buSzPct val="100000"/>
              <a:buFont typeface="Proxima Nova"/>
              <a:buNone/>
            </a:pPr>
            <a:r>
              <a:rPr lang="en" sz="2800">
                <a:solidFill>
                  <a:srgbClr val="202729"/>
                </a:solidFill>
                <a:latin typeface="Proxima Nova"/>
                <a:ea typeface="Proxima Nova"/>
                <a:cs typeface="Proxima Nova"/>
                <a:sym typeface="Proxima Nova"/>
              </a:rPr>
              <a:t>YAML for Configuring Agones Fleet autoscaling</a:t>
            </a:r>
            <a:endParaRPr/>
          </a:p>
        </p:txBody>
      </p:sp>
      <p:sp>
        <p:nvSpPr>
          <p:cNvPr id="245" name="Google Shape;245;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accent3"/>
              </a:buClr>
              <a:buSzPts val="1800"/>
              <a:buNone/>
            </a:pPr>
            <a:r>
              <a:rPr lang="en" sz="1200"/>
              <a:t>  - fleetAutoscalerSpec:</a:t>
            </a:r>
            <a:endParaRPr/>
          </a:p>
          <a:p>
            <a:pPr indent="0" lvl="0" marL="0" rtl="0" algn="l">
              <a:lnSpc>
                <a:spcPct val="115000"/>
              </a:lnSpc>
              <a:spcBef>
                <a:spcPts val="0"/>
              </a:spcBef>
              <a:spcAft>
                <a:spcPts val="0"/>
              </a:spcAft>
              <a:buClr>
                <a:schemeClr val="accent3"/>
              </a:buClr>
              <a:buSzPts val="1800"/>
              <a:buNone/>
            </a:pPr>
            <a:r>
              <a:rPr lang="en" sz="1200"/>
              <a:t>      policy:</a:t>
            </a:r>
            <a:endParaRPr/>
          </a:p>
          <a:p>
            <a:pPr indent="0" lvl="0" marL="0" rtl="0" algn="l">
              <a:lnSpc>
                <a:spcPct val="115000"/>
              </a:lnSpc>
              <a:spcBef>
                <a:spcPts val="0"/>
              </a:spcBef>
              <a:spcAft>
                <a:spcPts val="0"/>
              </a:spcAft>
              <a:buClr>
                <a:schemeClr val="accent3"/>
              </a:buClr>
              <a:buSzPts val="1800"/>
              <a:buNone/>
            </a:pPr>
            <a:r>
              <a:rPr lang="en" sz="1200"/>
              <a:t>        type: Buffer</a:t>
            </a:r>
            <a:endParaRPr/>
          </a:p>
          <a:p>
            <a:pPr indent="0" lvl="0" marL="0" rtl="0" algn="l">
              <a:lnSpc>
                <a:spcPct val="115000"/>
              </a:lnSpc>
              <a:spcBef>
                <a:spcPts val="0"/>
              </a:spcBef>
              <a:spcAft>
                <a:spcPts val="0"/>
              </a:spcAft>
              <a:buClr>
                <a:schemeClr val="accent3"/>
              </a:buClr>
              <a:buSzPts val="1800"/>
              <a:buNone/>
            </a:pPr>
            <a:r>
              <a:rPr lang="en" sz="1200"/>
              <a:t>        buffer:</a:t>
            </a:r>
            <a:endParaRPr/>
          </a:p>
          <a:p>
            <a:pPr indent="0" lvl="0" marL="0" rtl="0" algn="l">
              <a:lnSpc>
                <a:spcPct val="115000"/>
              </a:lnSpc>
              <a:spcBef>
                <a:spcPts val="0"/>
              </a:spcBef>
              <a:spcAft>
                <a:spcPts val="0"/>
              </a:spcAft>
              <a:buClr>
                <a:schemeClr val="accent3"/>
              </a:buClr>
              <a:buSzPts val="1800"/>
              <a:buNone/>
            </a:pPr>
            <a:r>
              <a:rPr lang="en" sz="1200"/>
              <a:t>          bufferSize: 1</a:t>
            </a:r>
            <a:endParaRPr/>
          </a:p>
          <a:p>
            <a:pPr indent="0" lvl="0" marL="0" rtl="0" algn="l">
              <a:lnSpc>
                <a:spcPct val="115000"/>
              </a:lnSpc>
              <a:spcBef>
                <a:spcPts val="0"/>
              </a:spcBef>
              <a:spcAft>
                <a:spcPts val="0"/>
              </a:spcAft>
              <a:buClr>
                <a:schemeClr val="accent3"/>
              </a:buClr>
              <a:buSzPts val="1800"/>
              <a:buNone/>
            </a:pPr>
            <a:r>
              <a:rPr lang="en" sz="1200"/>
              <a:t>          maxReplicas: 4</a:t>
            </a:r>
            <a:endParaRPr/>
          </a:p>
          <a:p>
            <a:pPr indent="0" lvl="0" marL="0" rtl="0" algn="l">
              <a:lnSpc>
                <a:spcPct val="115000"/>
              </a:lnSpc>
              <a:spcBef>
                <a:spcPts val="0"/>
              </a:spcBef>
              <a:spcAft>
                <a:spcPts val="0"/>
              </a:spcAft>
              <a:buClr>
                <a:schemeClr val="accent3"/>
              </a:buClr>
              <a:buSzPts val="1800"/>
              <a:buNone/>
            </a:pPr>
            <a:r>
              <a:rPr lang="en" sz="1200"/>
              <a:t>    name:</a:t>
            </a:r>
            <a:endParaRPr/>
          </a:p>
          <a:p>
            <a:pPr indent="0" lvl="0" marL="0" rtl="0" algn="l">
              <a:lnSpc>
                <a:spcPct val="115000"/>
              </a:lnSpc>
              <a:spcBef>
                <a:spcPts val="0"/>
              </a:spcBef>
              <a:spcAft>
                <a:spcPts val="0"/>
              </a:spcAft>
              <a:buClr>
                <a:schemeClr val="accent3"/>
              </a:buClr>
              <a:buSzPts val="1800"/>
              <a:buNone/>
            </a:pPr>
            <a:r>
              <a:rPr lang="en" sz="1200"/>
              <a:t>      scaling-config-1</a:t>
            </a:r>
            <a:endParaRPr/>
          </a:p>
          <a:p>
            <a:pPr indent="0" lvl="0" marL="0" rtl="0" algn="l">
              <a:lnSpc>
                <a:spcPct val="115000"/>
              </a:lnSpc>
              <a:spcBef>
                <a:spcPts val="0"/>
              </a:spcBef>
              <a:spcAft>
                <a:spcPts val="0"/>
              </a:spcAft>
              <a:buClr>
                <a:schemeClr val="accent3"/>
              </a:buClr>
              <a:buSzPts val="1800"/>
              <a:buNone/>
            </a:pPr>
            <a:r>
              <a:t/>
            </a:r>
            <a:endParaRPr sz="1200"/>
          </a:p>
          <a:p>
            <a:pPr indent="0" lvl="0" marL="0" rtl="0" algn="l">
              <a:lnSpc>
                <a:spcPct val="115000"/>
              </a:lnSpc>
              <a:spcBef>
                <a:spcPts val="0"/>
              </a:spcBef>
              <a:spcAft>
                <a:spcPts val="0"/>
              </a:spcAft>
              <a:buClr>
                <a:schemeClr val="accent3"/>
              </a:buClr>
              <a:buSzPts val="1800"/>
              <a:buNone/>
            </a:pPr>
            <a:r>
              <a:rPr i="1" lang="en" sz="1200"/>
              <a:t>saved as xonotic_scaling_configs.yaml</a:t>
            </a:r>
            <a:endParaRPr/>
          </a:p>
        </p:txBody>
      </p:sp>
      <p:cxnSp>
        <p:nvCxnSpPr>
          <p:cNvPr id="246" name="Google Shape;246;p38"/>
          <p:cNvCxnSpPr/>
          <p:nvPr/>
        </p:nvCxnSpPr>
        <p:spPr>
          <a:xfrm>
            <a:off x="737475" y="2484575"/>
            <a:ext cx="10851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sp>
        <p:nvSpPr>
          <p:cNvPr id="247" name="Google Shape;24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02729"/>
              </a:buClr>
              <a:buSzPct val="100000"/>
              <a:buFont typeface="Proxima Nova"/>
              <a:buNone/>
            </a:pPr>
            <a:r>
              <a:rPr lang="en" sz="2800">
                <a:solidFill>
                  <a:srgbClr val="202729"/>
                </a:solidFill>
                <a:latin typeface="Proxima Nova"/>
                <a:ea typeface="Proxima Nova"/>
                <a:cs typeface="Proxima Nova"/>
                <a:sym typeface="Proxima Nova"/>
              </a:rPr>
              <a:t>Game servers configuration using YAML and rollout</a:t>
            </a:r>
            <a:endParaRPr/>
          </a:p>
        </p:txBody>
      </p:sp>
      <p:sp>
        <p:nvSpPr>
          <p:cNvPr id="253" name="Google Shape;253;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Clr>
                <a:schemeClr val="accent3"/>
              </a:buClr>
              <a:buSzPct val="100000"/>
              <a:buNone/>
            </a:pPr>
            <a:r>
              <a:rPr lang="en" sz="1800">
                <a:solidFill>
                  <a:schemeClr val="accent3"/>
                </a:solidFill>
                <a:latin typeface="Proxima Nova"/>
                <a:ea typeface="Proxima Nova"/>
                <a:cs typeface="Proxima Nova"/>
                <a:sym typeface="Proxima Nova"/>
              </a:rPr>
              <a:t>7. Game servers configuration:</a:t>
            </a:r>
            <a:endParaRPr/>
          </a:p>
          <a:p>
            <a:pPr indent="0" lvl="0" marL="0" rtl="0" algn="l">
              <a:lnSpc>
                <a:spcPct val="115000"/>
              </a:lnSpc>
              <a:spcBef>
                <a:spcPts val="0"/>
              </a:spcBef>
              <a:spcAft>
                <a:spcPts val="0"/>
              </a:spcAft>
              <a:buClr>
                <a:schemeClr val="accent3"/>
              </a:buClr>
              <a:buSzPct val="150000"/>
              <a:buNone/>
            </a:pPr>
            <a:r>
              <a:rPr lang="en" sz="1200"/>
              <a:t>gcloud game servers configs create config-1 \</a:t>
            </a:r>
            <a:endParaRPr/>
          </a:p>
          <a:p>
            <a:pPr indent="0" lvl="0" marL="0" rtl="0" algn="l">
              <a:lnSpc>
                <a:spcPct val="115000"/>
              </a:lnSpc>
              <a:spcBef>
                <a:spcPts val="0"/>
              </a:spcBef>
              <a:spcAft>
                <a:spcPts val="0"/>
              </a:spcAft>
              <a:buClr>
                <a:schemeClr val="accent3"/>
              </a:buClr>
              <a:buSzPct val="150000"/>
              <a:buNone/>
            </a:pPr>
            <a:r>
              <a:rPr lang="en" sz="1200"/>
              <a:t>    --deployment deployment-xonotic \</a:t>
            </a:r>
            <a:endParaRPr/>
          </a:p>
          <a:p>
            <a:pPr indent="0" lvl="0" marL="0" rtl="0" algn="l">
              <a:lnSpc>
                <a:spcPct val="115000"/>
              </a:lnSpc>
              <a:spcBef>
                <a:spcPts val="0"/>
              </a:spcBef>
              <a:spcAft>
                <a:spcPts val="0"/>
              </a:spcAft>
              <a:buClr>
                <a:schemeClr val="accent3"/>
              </a:buClr>
              <a:buSzPct val="150000"/>
              <a:buNone/>
            </a:pPr>
            <a:r>
              <a:rPr lang="en" sz="1200"/>
              <a:t>    --fleet-configs-file xonotic_fleet_configs.yaml \</a:t>
            </a:r>
            <a:endParaRPr/>
          </a:p>
          <a:p>
            <a:pPr indent="0" lvl="0" marL="0" rtl="0" algn="l">
              <a:lnSpc>
                <a:spcPct val="115000"/>
              </a:lnSpc>
              <a:spcBef>
                <a:spcPts val="0"/>
              </a:spcBef>
              <a:spcAft>
                <a:spcPts val="0"/>
              </a:spcAft>
              <a:buClr>
                <a:schemeClr val="accent3"/>
              </a:buClr>
              <a:buSzPct val="150000"/>
              <a:buNone/>
            </a:pPr>
            <a:r>
              <a:rPr lang="en" sz="1200"/>
              <a:t>    --scaling-configs-file xonotic_scaling_configs.yaml</a:t>
            </a:r>
            <a:endParaRPr/>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00000"/>
              <a:buNone/>
            </a:pPr>
            <a:r>
              <a:rPr lang="en" sz="1800">
                <a:solidFill>
                  <a:schemeClr val="accent3"/>
                </a:solidFill>
                <a:latin typeface="Proxima Nova"/>
                <a:ea typeface="Proxima Nova"/>
                <a:cs typeface="Proxima Nova"/>
                <a:sym typeface="Proxima Nova"/>
              </a:rPr>
              <a:t>8. Update rollout to deployment:</a:t>
            </a:r>
            <a:endParaRPr/>
          </a:p>
          <a:p>
            <a:pPr indent="0" lvl="0" marL="0" rtl="0" algn="l">
              <a:lnSpc>
                <a:spcPct val="115000"/>
              </a:lnSpc>
              <a:spcBef>
                <a:spcPts val="0"/>
              </a:spcBef>
              <a:spcAft>
                <a:spcPts val="0"/>
              </a:spcAft>
              <a:buClr>
                <a:schemeClr val="accent3"/>
              </a:buClr>
              <a:buSzPct val="150000"/>
              <a:buNone/>
            </a:pPr>
            <a:r>
              <a:rPr lang="en" sz="1200"/>
              <a:t>gcloud game servers deployments update-rollout deployment-xonotic \</a:t>
            </a:r>
            <a:endParaRPr/>
          </a:p>
          <a:p>
            <a:pPr indent="0" lvl="0" marL="0" rtl="0" algn="l">
              <a:lnSpc>
                <a:spcPct val="115000"/>
              </a:lnSpc>
              <a:spcBef>
                <a:spcPts val="0"/>
              </a:spcBef>
              <a:spcAft>
                <a:spcPts val="0"/>
              </a:spcAft>
              <a:buClr>
                <a:schemeClr val="accent3"/>
              </a:buClr>
              <a:buSzPct val="150000"/>
              <a:buNone/>
            </a:pPr>
            <a:r>
              <a:rPr lang="en" sz="1200"/>
              <a:t>    --default-config config-1 --no-dry-run</a:t>
            </a:r>
            <a:endParaRPr/>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a:p>
            <a:pPr indent="0" lvl="0" marL="0" rtl="0" algn="l">
              <a:lnSpc>
                <a:spcPct val="115000"/>
              </a:lnSpc>
              <a:spcBef>
                <a:spcPts val="0"/>
              </a:spcBef>
              <a:spcAft>
                <a:spcPts val="0"/>
              </a:spcAft>
              <a:buClr>
                <a:schemeClr val="accent3"/>
              </a:buClr>
              <a:buSzPct val="150000"/>
              <a:buNone/>
            </a:pPr>
            <a:r>
              <a:t/>
            </a:r>
            <a:endParaRPr sz="1200"/>
          </a:p>
        </p:txBody>
      </p:sp>
      <p:pic>
        <p:nvPicPr>
          <p:cNvPr id="254" name="Google Shape;254;p39"/>
          <p:cNvPicPr preferRelativeResize="0"/>
          <p:nvPr/>
        </p:nvPicPr>
        <p:blipFill rotWithShape="1">
          <a:blip r:embed="rId3">
            <a:alphaModFix/>
          </a:blip>
          <a:srcRect b="0" l="0" r="0" t="0"/>
          <a:stretch/>
        </p:blipFill>
        <p:spPr>
          <a:xfrm>
            <a:off x="16421734" y="30858459"/>
            <a:ext cx="11239500" cy="1571625"/>
          </a:xfrm>
          <a:prstGeom prst="rect">
            <a:avLst/>
          </a:prstGeom>
          <a:noFill/>
          <a:ln>
            <a:noFill/>
          </a:ln>
        </p:spPr>
      </p:pic>
      <p:pic>
        <p:nvPicPr>
          <p:cNvPr id="255" name="Google Shape;255;p39"/>
          <p:cNvPicPr preferRelativeResize="0"/>
          <p:nvPr/>
        </p:nvPicPr>
        <p:blipFill rotWithShape="1">
          <a:blip r:embed="rId4">
            <a:alphaModFix/>
          </a:blip>
          <a:srcRect b="0" l="0" r="0" t="0"/>
          <a:stretch/>
        </p:blipFill>
        <p:spPr>
          <a:xfrm>
            <a:off x="316865" y="3752215"/>
            <a:ext cx="8032750" cy="1123315"/>
          </a:xfrm>
          <a:prstGeom prst="rect">
            <a:avLst/>
          </a:prstGeom>
          <a:noFill/>
          <a:ln>
            <a:noFill/>
          </a:ln>
        </p:spPr>
      </p:pic>
      <p:pic>
        <p:nvPicPr>
          <p:cNvPr id="256" name="Google Shape;256;p39"/>
          <p:cNvPicPr preferRelativeResize="0"/>
          <p:nvPr/>
        </p:nvPicPr>
        <p:blipFill rotWithShape="1">
          <a:blip r:embed="rId5">
            <a:alphaModFix/>
          </a:blip>
          <a:srcRect b="0" l="0" r="0" t="0"/>
          <a:stretch/>
        </p:blipFill>
        <p:spPr>
          <a:xfrm>
            <a:off x="360045" y="2221230"/>
            <a:ext cx="8441690" cy="723265"/>
          </a:xfrm>
          <a:prstGeom prst="rect">
            <a:avLst/>
          </a:prstGeom>
          <a:noFill/>
          <a:ln>
            <a:noFill/>
          </a:ln>
        </p:spPr>
      </p:pic>
      <p:sp>
        <p:nvSpPr>
          <p:cNvPr id="257" name="Google Shape;25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Kubernetes setup</a:t>
            </a:r>
            <a:endParaRPr/>
          </a:p>
        </p:txBody>
      </p:sp>
      <p:sp>
        <p:nvSpPr>
          <p:cNvPr id="263" name="Google Shape;26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4" name="Google Shape;264;p40"/>
          <p:cNvPicPr preferRelativeResize="0"/>
          <p:nvPr/>
        </p:nvPicPr>
        <p:blipFill>
          <a:blip r:embed="rId3">
            <a:alphaModFix/>
          </a:blip>
          <a:stretch>
            <a:fillRect/>
          </a:stretch>
        </p:blipFill>
        <p:spPr>
          <a:xfrm>
            <a:off x="1768600" y="1082800"/>
            <a:ext cx="4940336"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02729"/>
              </a:buClr>
              <a:buSzPct val="100000"/>
              <a:buFont typeface="Proxima Nova"/>
              <a:buNone/>
            </a:pPr>
            <a:r>
              <a:rPr lang="en" sz="2800">
                <a:solidFill>
                  <a:srgbClr val="202729"/>
                </a:solidFill>
                <a:latin typeface="Proxima Nova"/>
                <a:ea typeface="Proxima Nova"/>
                <a:cs typeface="Proxima Nova"/>
                <a:sym typeface="Proxima Nova"/>
              </a:rPr>
              <a:t>Successful Agones Fleet Deployment</a:t>
            </a:r>
            <a:endParaRPr/>
          </a:p>
        </p:txBody>
      </p:sp>
      <p:sp>
        <p:nvSpPr>
          <p:cNvPr id="270" name="Google Shape;27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accent3"/>
              </a:buClr>
              <a:buSzPts val="1800"/>
              <a:buNone/>
            </a:pPr>
            <a:r>
              <a:t/>
            </a:r>
            <a:endParaRPr/>
          </a:p>
          <a:p>
            <a:pPr indent="0" lvl="0" marL="0" rtl="0" algn="l">
              <a:lnSpc>
                <a:spcPct val="115000"/>
              </a:lnSpc>
              <a:spcBef>
                <a:spcPts val="0"/>
              </a:spcBef>
              <a:spcAft>
                <a:spcPts val="0"/>
              </a:spcAft>
              <a:buClr>
                <a:schemeClr val="accent3"/>
              </a:buClr>
              <a:buSzPts val="1800"/>
              <a:buNone/>
            </a:pPr>
            <a:r>
              <a:t/>
            </a:r>
            <a:endParaRPr sz="1200"/>
          </a:p>
          <a:p>
            <a:pPr indent="-228600" lvl="0" marL="457200" rtl="0" algn="l">
              <a:lnSpc>
                <a:spcPct val="115000"/>
              </a:lnSpc>
              <a:spcBef>
                <a:spcPts val="0"/>
              </a:spcBef>
              <a:spcAft>
                <a:spcPts val="0"/>
              </a:spcAft>
              <a:buClr>
                <a:schemeClr val="accent3"/>
              </a:buClr>
              <a:buSzPts val="1800"/>
              <a:buNone/>
            </a:pPr>
            <a:r>
              <a:t/>
            </a:r>
            <a:endParaRPr sz="1200"/>
          </a:p>
        </p:txBody>
      </p:sp>
      <p:pic>
        <p:nvPicPr>
          <p:cNvPr id="271" name="Google Shape;271;p41"/>
          <p:cNvPicPr preferRelativeResize="0"/>
          <p:nvPr/>
        </p:nvPicPr>
        <p:blipFill rotWithShape="1">
          <a:blip r:embed="rId3">
            <a:alphaModFix/>
          </a:blip>
          <a:srcRect b="0" l="0" r="0" t="0"/>
          <a:stretch/>
        </p:blipFill>
        <p:spPr>
          <a:xfrm>
            <a:off x="394275" y="1152473"/>
            <a:ext cx="7491533" cy="3416401"/>
          </a:xfrm>
          <a:prstGeom prst="rect">
            <a:avLst/>
          </a:prstGeom>
          <a:noFill/>
          <a:ln>
            <a:noFill/>
          </a:ln>
        </p:spPr>
      </p:pic>
      <p:sp>
        <p:nvSpPr>
          <p:cNvPr id="272" name="Google Shape;27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Statement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Our last successful game did not scale well with our previous cloud provider, resulting in lower user adoption and affecting the game’s reputation. Our investors want more key performance indicators (KPIs) to evaluate the speed and stability of the game, as well as other metrics that provide deeper insight into usage patterns so we can adapt the game to target users. </a:t>
            </a:r>
            <a:endParaRPr/>
          </a:p>
          <a:p>
            <a:pPr indent="0" lvl="0" marL="0" rtl="0" algn="l">
              <a:spcBef>
                <a:spcPts val="1200"/>
              </a:spcBef>
              <a:spcAft>
                <a:spcPts val="0"/>
              </a:spcAft>
              <a:buNone/>
            </a:pPr>
            <a:r>
              <a:rPr lang="en"/>
              <a:t>Additionally, our current technology stack cannot provide the scale we need, so we want to replace MySQL and move to an environment that provides autoscaling, low latency load balancing, and frees us up from managing physical servers.</a:t>
            </a:r>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8068950" y="209850"/>
            <a:ext cx="763350" cy="763350"/>
          </a:xfrm>
          <a:prstGeom prst="rect">
            <a:avLst/>
          </a:prstGeom>
          <a:noFill/>
          <a:ln>
            <a:noFill/>
          </a:ln>
        </p:spPr>
      </p:pic>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02729"/>
              </a:buClr>
              <a:buSzPct val="100000"/>
              <a:buFont typeface="Proxima Nova"/>
              <a:buNone/>
            </a:pPr>
            <a:r>
              <a:rPr lang="en" sz="2800">
                <a:solidFill>
                  <a:srgbClr val="202729"/>
                </a:solidFill>
                <a:latin typeface="Proxima Nova"/>
                <a:ea typeface="Proxima Nova"/>
                <a:cs typeface="Proxima Nova"/>
                <a:sym typeface="Proxima Nova"/>
              </a:rPr>
              <a:t>Successful Pod running game server</a:t>
            </a:r>
            <a:endParaRPr/>
          </a:p>
        </p:txBody>
      </p:sp>
      <p:pic>
        <p:nvPicPr>
          <p:cNvPr id="278" name="Google Shape;278;p42"/>
          <p:cNvPicPr preferRelativeResize="0"/>
          <p:nvPr>
            <p:ph idx="12" type="sldNum"/>
          </p:nvPr>
        </p:nvPicPr>
        <p:blipFill rotWithShape="1">
          <a:blip r:embed="rId3">
            <a:alphaModFix/>
          </a:blip>
          <a:srcRect b="0" l="0" r="0" t="0"/>
          <a:stretch/>
        </p:blipFill>
        <p:spPr>
          <a:xfrm>
            <a:off x="468630" y="1170940"/>
            <a:ext cx="7109459" cy="3416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servers details</a:t>
            </a:r>
            <a:endParaRPr/>
          </a:p>
        </p:txBody>
      </p:sp>
      <p:sp>
        <p:nvSpPr>
          <p:cNvPr id="284" name="Google Shape;28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43"/>
          <p:cNvPicPr preferRelativeResize="0"/>
          <p:nvPr/>
        </p:nvPicPr>
        <p:blipFill>
          <a:blip r:embed="rId3">
            <a:alphaModFix/>
          </a:blip>
          <a:stretch>
            <a:fillRect/>
          </a:stretch>
        </p:blipFill>
        <p:spPr>
          <a:xfrm>
            <a:off x="228600" y="2346550"/>
            <a:ext cx="8839197" cy="2557863"/>
          </a:xfrm>
          <a:prstGeom prst="rect">
            <a:avLst/>
          </a:prstGeom>
          <a:noFill/>
          <a:ln>
            <a:noFill/>
          </a:ln>
        </p:spPr>
      </p:pic>
      <p:pic>
        <p:nvPicPr>
          <p:cNvPr id="286" name="Google Shape;286;p43"/>
          <p:cNvPicPr preferRelativeResize="0"/>
          <p:nvPr/>
        </p:nvPicPr>
        <p:blipFill>
          <a:blip r:embed="rId4">
            <a:alphaModFix/>
          </a:blip>
          <a:stretch>
            <a:fillRect/>
          </a:stretch>
        </p:blipFill>
        <p:spPr>
          <a:xfrm>
            <a:off x="3661000" y="749834"/>
            <a:ext cx="9143999" cy="194268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 a dual region VPC network </a:t>
            </a:r>
            <a:endParaRPr/>
          </a:p>
          <a:p>
            <a:pPr indent="-342900" lvl="0" marL="457200" rtl="0" algn="l">
              <a:spcBef>
                <a:spcPts val="0"/>
              </a:spcBef>
              <a:spcAft>
                <a:spcPts val="0"/>
              </a:spcAft>
              <a:buSzPts val="1800"/>
              <a:buChar char="●"/>
            </a:pPr>
            <a:r>
              <a:rPr lang="en"/>
              <a:t>Using Source IP ranges 0.0.0.0/0</a:t>
            </a:r>
            <a:endParaRPr/>
          </a:p>
          <a:p>
            <a:pPr indent="-342900" lvl="0" marL="457200" rtl="0" algn="l">
              <a:spcBef>
                <a:spcPts val="0"/>
              </a:spcBef>
              <a:spcAft>
                <a:spcPts val="0"/>
              </a:spcAft>
              <a:buSzPts val="1800"/>
              <a:buChar char="●"/>
            </a:pPr>
            <a:r>
              <a:rPr lang="en"/>
              <a:t>Using 3 custom firewall rules</a:t>
            </a:r>
            <a:endParaRPr/>
          </a:p>
          <a:p>
            <a:pPr indent="-342900" lvl="0" marL="457200" rtl="0" algn="l">
              <a:spcBef>
                <a:spcPts val="0"/>
              </a:spcBef>
              <a:spcAft>
                <a:spcPts val="0"/>
              </a:spcAft>
              <a:buSzPts val="1800"/>
              <a:buChar char="●"/>
            </a:pPr>
            <a:r>
              <a:rPr lang="en"/>
              <a:t>With 2 custom subnets</a:t>
            </a:r>
            <a:endParaRPr/>
          </a:p>
          <a:p>
            <a:pPr indent="0" lvl="0" marL="457200" rtl="0" algn="l">
              <a:spcBef>
                <a:spcPts val="0"/>
              </a:spcBef>
              <a:spcAft>
                <a:spcPts val="0"/>
              </a:spcAft>
              <a:buNone/>
            </a:pPr>
            <a:r>
              <a:t/>
            </a:r>
            <a:endParaRPr/>
          </a:p>
          <a:p>
            <a:pPr indent="0" lvl="0" marL="0" rtl="0" algn="l">
              <a:spcBef>
                <a:spcPts val="0"/>
              </a:spcBef>
              <a:spcAft>
                <a:spcPts val="1200"/>
              </a:spcAft>
              <a:buNone/>
            </a:pPr>
            <a:r>
              <a:rPr lang="en"/>
              <a:t>   </a:t>
            </a:r>
            <a:endParaRPr/>
          </a:p>
        </p:txBody>
      </p:sp>
      <p:sp>
        <p:nvSpPr>
          <p:cNvPr id="292" name="Google Shape;29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93" name="Google Shape;293;p44"/>
          <p:cNvSpPr txBox="1"/>
          <p:nvPr>
            <p:ph type="title"/>
          </p:nvPr>
        </p:nvSpPr>
        <p:spPr>
          <a:xfrm>
            <a:off x="311700" y="4273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520"/>
              <a:buFont typeface="Proxima Nova"/>
              <a:buNone/>
            </a:pPr>
            <a:r>
              <a:rPr lang="en" sz="2520"/>
              <a:t>VPC Network Setup for Xonotic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269960" y="10"/>
            <a:ext cx="852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VPC network</a:t>
            </a:r>
            <a:endParaRPr/>
          </a:p>
        </p:txBody>
      </p:sp>
      <p:sp>
        <p:nvSpPr>
          <p:cNvPr id="299" name="Google Shape;29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0" name="Google Shape;30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301" name="Google Shape;301;p45"/>
          <p:cNvPicPr preferRelativeResize="0"/>
          <p:nvPr/>
        </p:nvPicPr>
        <p:blipFill>
          <a:blip r:embed="rId3">
            <a:alphaModFix/>
          </a:blip>
          <a:stretch>
            <a:fillRect/>
          </a:stretch>
        </p:blipFill>
        <p:spPr>
          <a:xfrm>
            <a:off x="311774" y="625800"/>
            <a:ext cx="8011998" cy="431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Protocol: Regional TCP</a:t>
            </a:r>
            <a:endParaRPr/>
          </a:p>
          <a:p>
            <a:pPr indent="-342900" lvl="0" marL="457200" rtl="0" algn="l">
              <a:spcBef>
                <a:spcPts val="0"/>
              </a:spcBef>
              <a:spcAft>
                <a:spcPts val="0"/>
              </a:spcAft>
              <a:buSzPts val="1800"/>
              <a:buChar char="●"/>
            </a:pPr>
            <a:r>
              <a:rPr lang="en"/>
              <a:t>Network Tier: Premium</a:t>
            </a:r>
            <a:endParaRPr/>
          </a:p>
          <a:p>
            <a:pPr indent="-342900" lvl="0" marL="457200" rtl="0" algn="l">
              <a:spcBef>
                <a:spcPts val="0"/>
              </a:spcBef>
              <a:spcAft>
                <a:spcPts val="0"/>
              </a:spcAft>
              <a:buSzPts val="1800"/>
              <a:buChar char="●"/>
            </a:pPr>
            <a:r>
              <a:rPr lang="en"/>
              <a:t>Regions: US central and EU west</a:t>
            </a:r>
            <a:endParaRPr/>
          </a:p>
          <a:p>
            <a:pPr indent="-342900" lvl="0" marL="457200" rtl="0" algn="l">
              <a:spcBef>
                <a:spcPts val="0"/>
              </a:spcBef>
              <a:spcAft>
                <a:spcPts val="0"/>
              </a:spcAft>
              <a:buSzPts val="1800"/>
              <a:buChar char="●"/>
            </a:pPr>
            <a:r>
              <a:rPr lang="en"/>
              <a:t>Healthcheck completed: k8s-c4bb733550a8cc6d-node</a:t>
            </a:r>
            <a:endParaRPr/>
          </a:p>
        </p:txBody>
      </p:sp>
      <p:sp>
        <p:nvSpPr>
          <p:cNvPr id="307" name="Google Shape;30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308" name="Google Shape;308;p46"/>
          <p:cNvSpPr txBox="1"/>
          <p:nvPr>
            <p:ph type="title"/>
          </p:nvPr>
        </p:nvSpPr>
        <p:spPr>
          <a:xfrm>
            <a:off x="311700" y="4273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520"/>
              <a:buFont typeface="Proxima Nova"/>
              <a:buNone/>
            </a:pPr>
            <a:r>
              <a:rPr lang="en" sz="2520"/>
              <a:t>Load Balancing Setup for Xonotic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314" name="Google Shape;314;p47"/>
          <p:cNvPicPr preferRelativeResize="0"/>
          <p:nvPr/>
        </p:nvPicPr>
        <p:blipFill>
          <a:blip r:embed="rId3">
            <a:alphaModFix/>
          </a:blip>
          <a:stretch>
            <a:fillRect/>
          </a:stretch>
        </p:blipFill>
        <p:spPr>
          <a:xfrm>
            <a:off x="325575" y="1035575"/>
            <a:ext cx="8558248" cy="3072351"/>
          </a:xfrm>
          <a:prstGeom prst="rect">
            <a:avLst/>
          </a:prstGeom>
          <a:noFill/>
          <a:ln>
            <a:noFill/>
          </a:ln>
        </p:spPr>
      </p:pic>
      <p:sp>
        <p:nvSpPr>
          <p:cNvPr id="315" name="Google Shape;315;p47"/>
          <p:cNvSpPr txBox="1"/>
          <p:nvPr/>
        </p:nvSpPr>
        <p:spPr>
          <a:xfrm>
            <a:off x="201225" y="198450"/>
            <a:ext cx="624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Proxima Nova"/>
                <a:ea typeface="Proxima Nova"/>
                <a:cs typeface="Proxima Nova"/>
                <a:sym typeface="Proxima Nova"/>
              </a:rPr>
              <a:t>Regional TCP Load Balancer</a:t>
            </a:r>
            <a:endParaRPr sz="2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311785" y="160860"/>
            <a:ext cx="852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Firewall rules for custom network</a:t>
            </a:r>
            <a:endParaRPr/>
          </a:p>
        </p:txBody>
      </p:sp>
      <p:sp>
        <p:nvSpPr>
          <p:cNvPr id="321" name="Google Shape;32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22" name="Google Shape;32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323" name="Google Shape;323;p48"/>
          <p:cNvPicPr preferRelativeResize="0"/>
          <p:nvPr/>
        </p:nvPicPr>
        <p:blipFill>
          <a:blip r:embed="rId3">
            <a:alphaModFix/>
          </a:blip>
          <a:stretch>
            <a:fillRect/>
          </a:stretch>
        </p:blipFill>
        <p:spPr>
          <a:xfrm>
            <a:off x="311769" y="780112"/>
            <a:ext cx="8597031" cy="39657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Technical Requirement</a:t>
            </a:r>
            <a:endParaRPr/>
          </a:p>
        </p:txBody>
      </p:sp>
      <p:sp>
        <p:nvSpPr>
          <p:cNvPr id="329" name="Google Shape;329;p49"/>
          <p:cNvSpPr txBox="1"/>
          <p:nvPr>
            <p:ph idx="1" type="body"/>
          </p:nvPr>
        </p:nvSpPr>
        <p:spPr>
          <a:xfrm>
            <a:off x="311700" y="1367245"/>
            <a:ext cx="3493800" cy="209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a:t>A real-time digital banner will display a global leader board of all the top players across every active arena.</a:t>
            </a:r>
            <a:endParaRPr/>
          </a:p>
          <a:p>
            <a:pPr indent="0" lvl="0" marL="0" rtl="0" algn="l">
              <a:lnSpc>
                <a:spcPct val="115000"/>
              </a:lnSpc>
              <a:spcBef>
                <a:spcPts val="1200"/>
              </a:spcBef>
              <a:spcAft>
                <a:spcPts val="1200"/>
              </a:spcAft>
              <a:buSzPts val="1800"/>
              <a:buNone/>
            </a:pPr>
            <a:r>
              <a:t/>
            </a:r>
            <a:endParaRPr/>
          </a:p>
        </p:txBody>
      </p:sp>
      <p:sp>
        <p:nvSpPr>
          <p:cNvPr id="330" name="Google Shape;33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331" name="Google Shape;331;p49"/>
          <p:cNvPicPr preferRelativeResize="0"/>
          <p:nvPr/>
        </p:nvPicPr>
        <p:blipFill rotWithShape="1">
          <a:blip r:embed="rId3">
            <a:alphaModFix/>
          </a:blip>
          <a:srcRect b="0" l="0" r="0" t="0"/>
          <a:stretch/>
        </p:blipFill>
        <p:spPr>
          <a:xfrm>
            <a:off x="4760625" y="333650"/>
            <a:ext cx="4038050" cy="4038050"/>
          </a:xfrm>
          <a:prstGeom prst="rect">
            <a:avLst/>
          </a:prstGeom>
          <a:noFill/>
          <a:ln>
            <a:noFill/>
          </a:ln>
        </p:spPr>
      </p:pic>
      <p:sp>
        <p:nvSpPr>
          <p:cNvPr id="332" name="Google Shape;332;p49"/>
          <p:cNvSpPr txBox="1"/>
          <p:nvPr/>
        </p:nvSpPr>
        <p:spPr>
          <a:xfrm>
            <a:off x="4511040" y="4371703"/>
            <a:ext cx="4537200" cy="307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Solution 	</a:t>
            </a:r>
            <a:endParaRPr/>
          </a:p>
        </p:txBody>
      </p:sp>
      <p:sp>
        <p:nvSpPr>
          <p:cNvPr id="338" name="Google Shape;338;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0" lvl="0" marL="114300" rtl="0" algn="l">
              <a:lnSpc>
                <a:spcPct val="115000"/>
              </a:lnSpc>
              <a:spcBef>
                <a:spcPts val="0"/>
              </a:spcBef>
              <a:spcAft>
                <a:spcPts val="0"/>
              </a:spcAft>
              <a:buSzPts val="1800"/>
              <a:buNone/>
            </a:pPr>
            <a:r>
              <a:rPr b="1" lang="en"/>
              <a:t>Cloud Spanner</a:t>
            </a:r>
            <a:endParaRPr/>
          </a:p>
          <a:p>
            <a:pPr indent="0" lvl="0" marL="114300" rtl="0" algn="l">
              <a:lnSpc>
                <a:spcPct val="115000"/>
              </a:lnSpc>
              <a:spcBef>
                <a:spcPts val="0"/>
              </a:spcBef>
              <a:spcAft>
                <a:spcPts val="0"/>
              </a:spcAft>
              <a:buSzPts val="1800"/>
              <a:buNone/>
            </a:pPr>
            <a:r>
              <a:t/>
            </a:r>
            <a:endParaRPr b="1"/>
          </a:p>
          <a:p>
            <a:pPr indent="-342900" lvl="0" marL="457200" rtl="0" algn="l">
              <a:lnSpc>
                <a:spcPct val="115000"/>
              </a:lnSpc>
              <a:spcBef>
                <a:spcPts val="0"/>
              </a:spcBef>
              <a:spcAft>
                <a:spcPts val="0"/>
              </a:spcAft>
              <a:buSzPts val="1800"/>
              <a:buChar char="●"/>
            </a:pPr>
            <a:r>
              <a:rPr lang="en"/>
              <a:t>Provides optimal balance between Scalability, Consistency and Availability.</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Spanner is used in the gaming industry to support real-time game play and end-game purchases that are driving revenues. </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Popular games can attract millions of global users at launch who demand interactive gameplay that’s always online.</a:t>
            </a:r>
            <a:endParaRPr/>
          </a:p>
          <a:p>
            <a:pPr indent="-228600" lvl="0" marL="45720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339" name="Google Shape;339;p50"/>
          <p:cNvPicPr preferRelativeResize="0"/>
          <p:nvPr/>
        </p:nvPicPr>
        <p:blipFill rotWithShape="1">
          <a:blip r:embed="rId3">
            <a:alphaModFix/>
          </a:blip>
          <a:srcRect b="0" l="0" r="0" t="0"/>
          <a:stretch/>
        </p:blipFill>
        <p:spPr>
          <a:xfrm>
            <a:off x="7527608" y="269563"/>
            <a:ext cx="1219200" cy="1092200"/>
          </a:xfrm>
          <a:prstGeom prst="rect">
            <a:avLst/>
          </a:prstGeom>
          <a:noFill/>
          <a:ln>
            <a:noFill/>
          </a:ln>
        </p:spPr>
      </p:pic>
      <p:sp>
        <p:nvSpPr>
          <p:cNvPr id="340" name="Google Shape;34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Cloud Spanner 	</a:t>
            </a:r>
            <a:endParaRPr/>
          </a:p>
        </p:txBody>
      </p:sp>
      <p:sp>
        <p:nvSpPr>
          <p:cNvPr id="346" name="Google Shape;346;p51"/>
          <p:cNvSpPr txBox="1"/>
          <p:nvPr>
            <p:ph idx="1" type="body"/>
          </p:nvPr>
        </p:nvSpPr>
        <p:spPr>
          <a:xfrm>
            <a:off x="311700" y="1246817"/>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a:t>This burst of high volume real time traffic can be ‘game over’ for common databases. </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A gamer from Iowa, USA immediately visible to his opponent in London, UK, typically requires manual database sharding in order to scale. </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Database maintenance windows are also a big risk! With global players and multiple franchises, it can be impossible to schedule downtime to patch the database or update schema to support new capabilities.</a:t>
            </a:r>
            <a:endParaRPr/>
          </a:p>
          <a:p>
            <a:pPr indent="-228600" lvl="0" marL="45720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347" name="Google Shape;347;p51"/>
          <p:cNvPicPr preferRelativeResize="0"/>
          <p:nvPr/>
        </p:nvPicPr>
        <p:blipFill rotWithShape="1">
          <a:blip r:embed="rId3">
            <a:alphaModFix/>
          </a:blip>
          <a:srcRect b="0" l="0" r="0" t="0"/>
          <a:stretch/>
        </p:blipFill>
        <p:spPr>
          <a:xfrm>
            <a:off x="7527608" y="185275"/>
            <a:ext cx="1219200" cy="1092200"/>
          </a:xfrm>
          <a:prstGeom prst="rect">
            <a:avLst/>
          </a:prstGeom>
          <a:noFill/>
          <a:ln>
            <a:noFill/>
          </a:ln>
        </p:spPr>
      </p:pic>
      <p:sp>
        <p:nvSpPr>
          <p:cNvPr id="348" name="Google Shape;34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Xonotic by Mountkirk Games</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Xonotic is an arena style first person shooter (FPS) with fluid movement and a wide arsenal of weapons</a:t>
            </a:r>
            <a:endParaRPr/>
          </a:p>
          <a:p>
            <a:pPr indent="-342900" lvl="0" marL="457200" rtl="0" algn="l">
              <a:spcBef>
                <a:spcPts val="0"/>
              </a:spcBef>
              <a:spcAft>
                <a:spcPts val="0"/>
              </a:spcAft>
              <a:buSzPts val="1800"/>
              <a:buChar char="●"/>
            </a:pPr>
            <a:r>
              <a:rPr lang="en"/>
              <a:t>Hosted on Google Cloud Platform</a:t>
            </a:r>
            <a:endParaRPr/>
          </a:p>
          <a:p>
            <a:pPr indent="-342900" lvl="0" marL="457200" rtl="0" algn="l">
              <a:spcBef>
                <a:spcPts val="0"/>
              </a:spcBef>
              <a:spcAft>
                <a:spcPts val="0"/>
              </a:spcAft>
              <a:buSzPts val="1800"/>
              <a:buChar char="●"/>
            </a:pPr>
            <a:r>
              <a:rPr lang="en"/>
              <a:t>Free to play with many exciting game modes</a:t>
            </a:r>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Cloud Spanner 	</a:t>
            </a:r>
            <a:endParaRPr/>
          </a:p>
        </p:txBody>
      </p:sp>
      <p:sp>
        <p:nvSpPr>
          <p:cNvPr id="354" name="Google Shape;354;p52"/>
          <p:cNvSpPr txBox="1"/>
          <p:nvPr>
            <p:ph idx="1" type="body"/>
          </p:nvPr>
        </p:nvSpPr>
        <p:spPr>
          <a:xfrm>
            <a:off x="311700" y="1392021"/>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Therefore for gaming, Spanner is fully managed and never needs to be paused for patches, backups, failover, or even schema updates.</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Using Google’s dedicated infrastructure, Spanner guarantees consistency and zero planned downtime, even at the most extreme scale. Which translates into better gameplay and satisfied customers.</a:t>
            </a:r>
            <a:endParaRPr/>
          </a:p>
          <a:p>
            <a:pPr indent="0" lvl="0" marL="0" rtl="0" algn="l">
              <a:lnSpc>
                <a:spcPct val="115000"/>
              </a:lnSpc>
              <a:spcBef>
                <a:spcPts val="1200"/>
              </a:spcBef>
              <a:spcAft>
                <a:spcPts val="1200"/>
              </a:spcAft>
              <a:buSzPts val="1800"/>
              <a:buNone/>
            </a:pPr>
            <a:r>
              <a:t/>
            </a:r>
            <a:endParaRPr/>
          </a:p>
        </p:txBody>
      </p:sp>
      <p:pic>
        <p:nvPicPr>
          <p:cNvPr id="355" name="Google Shape;355;p52"/>
          <p:cNvPicPr preferRelativeResize="0"/>
          <p:nvPr/>
        </p:nvPicPr>
        <p:blipFill rotWithShape="1">
          <a:blip r:embed="rId3">
            <a:alphaModFix/>
          </a:blip>
          <a:srcRect b="0" l="0" r="0" t="0"/>
          <a:stretch/>
        </p:blipFill>
        <p:spPr>
          <a:xfrm>
            <a:off x="7527608" y="185275"/>
            <a:ext cx="1219200" cy="1092200"/>
          </a:xfrm>
          <a:prstGeom prst="rect">
            <a:avLst/>
          </a:prstGeom>
          <a:noFill/>
          <a:ln>
            <a:noFill/>
          </a:ln>
        </p:spPr>
      </p:pic>
      <p:sp>
        <p:nvSpPr>
          <p:cNvPr id="356" name="Google Shape;35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Created a Gaming Leaderboard</a:t>
            </a:r>
            <a:endParaRPr/>
          </a:p>
        </p:txBody>
      </p:sp>
      <p:sp>
        <p:nvSpPr>
          <p:cNvPr id="362" name="Google Shape;362;p53"/>
          <p:cNvSpPr txBox="1"/>
          <p:nvPr>
            <p:ph idx="1" type="body"/>
          </p:nvPr>
        </p:nvSpPr>
        <p:spPr>
          <a:xfrm>
            <a:off x="311700" y="1159900"/>
            <a:ext cx="1891500" cy="3416400"/>
          </a:xfrm>
          <a:prstGeom prst="rect">
            <a:avLst/>
          </a:prstGeom>
          <a:noFill/>
          <a:ln>
            <a:noFill/>
          </a:ln>
        </p:spPr>
        <p:txBody>
          <a:bodyPr anchorCtr="0" anchor="t" bIns="91425" lIns="91425" spcFirstLastPara="1" rIns="91425" wrap="square" tIns="91425">
            <a:normAutofit/>
          </a:bodyPr>
          <a:lstStyle/>
          <a:p>
            <a:pPr indent="-285750" lvl="0" marL="285750" rtl="0" algn="l">
              <a:lnSpc>
                <a:spcPct val="115000"/>
              </a:lnSpc>
              <a:spcBef>
                <a:spcPts val="1200"/>
              </a:spcBef>
              <a:spcAft>
                <a:spcPts val="1200"/>
              </a:spcAft>
              <a:buSzPts val="1800"/>
              <a:buChar char="●"/>
            </a:pPr>
            <a:r>
              <a:rPr lang="en"/>
              <a:t>Created an instance in Spanner </a:t>
            </a:r>
            <a:endParaRPr/>
          </a:p>
        </p:txBody>
      </p:sp>
      <p:pic>
        <p:nvPicPr>
          <p:cNvPr id="363" name="Google Shape;363;p53"/>
          <p:cNvPicPr preferRelativeResize="0"/>
          <p:nvPr/>
        </p:nvPicPr>
        <p:blipFill rotWithShape="1">
          <a:blip r:embed="rId3">
            <a:alphaModFix/>
          </a:blip>
          <a:srcRect b="0" l="0" r="0" t="0"/>
          <a:stretch/>
        </p:blipFill>
        <p:spPr>
          <a:xfrm>
            <a:off x="2371586" y="1072983"/>
            <a:ext cx="6554700" cy="3281303"/>
          </a:xfrm>
          <a:prstGeom prst="rect">
            <a:avLst/>
          </a:prstGeom>
          <a:noFill/>
          <a:ln>
            <a:noFill/>
          </a:ln>
        </p:spPr>
      </p:pic>
      <p:cxnSp>
        <p:nvCxnSpPr>
          <p:cNvPr id="364" name="Google Shape;364;p53"/>
          <p:cNvCxnSpPr/>
          <p:nvPr/>
        </p:nvCxnSpPr>
        <p:spPr>
          <a:xfrm>
            <a:off x="2838994" y="3814354"/>
            <a:ext cx="15588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sp>
        <p:nvSpPr>
          <p:cNvPr id="365" name="Google Shape;36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Created Leaderboard using C+ client library from Github</a:t>
            </a:r>
            <a:endParaRPr/>
          </a:p>
        </p:txBody>
      </p:sp>
      <p:pic>
        <p:nvPicPr>
          <p:cNvPr id="371" name="Google Shape;371;p54"/>
          <p:cNvPicPr preferRelativeResize="0"/>
          <p:nvPr/>
        </p:nvPicPr>
        <p:blipFill rotWithShape="1">
          <a:blip r:embed="rId3">
            <a:alphaModFix/>
          </a:blip>
          <a:srcRect b="0" l="0" r="0" t="0"/>
          <a:stretch/>
        </p:blipFill>
        <p:spPr>
          <a:xfrm>
            <a:off x="399400" y="1303749"/>
            <a:ext cx="8345201" cy="2791800"/>
          </a:xfrm>
          <a:prstGeom prst="rect">
            <a:avLst/>
          </a:prstGeom>
          <a:noFill/>
          <a:ln>
            <a:noFill/>
          </a:ln>
        </p:spPr>
      </p:pic>
      <p:cxnSp>
        <p:nvCxnSpPr>
          <p:cNvPr id="372" name="Google Shape;372;p54"/>
          <p:cNvCxnSpPr/>
          <p:nvPr/>
        </p:nvCxnSpPr>
        <p:spPr>
          <a:xfrm rot="10800000">
            <a:off x="4005833" y="2699659"/>
            <a:ext cx="801300" cy="0"/>
          </a:xfrm>
          <a:prstGeom prst="straightConnector1">
            <a:avLst/>
          </a:prstGeom>
          <a:noFill/>
          <a:ln cap="flat" cmpd="sng" w="9525">
            <a:solidFill>
              <a:srgbClr val="A0E3C0"/>
            </a:solidFill>
            <a:prstDash val="solid"/>
            <a:round/>
            <a:headEnd len="sm" w="sm" type="none"/>
            <a:tailEnd len="med" w="med" type="triangle"/>
          </a:ln>
        </p:spPr>
      </p:cxnSp>
      <p:sp>
        <p:nvSpPr>
          <p:cNvPr id="373" name="Google Shape;37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311700" y="21860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Create a Database and Schema </a:t>
            </a:r>
            <a:endParaRPr/>
          </a:p>
        </p:txBody>
      </p:sp>
      <p:sp>
        <p:nvSpPr>
          <p:cNvPr id="379" name="Google Shape;379;p55"/>
          <p:cNvSpPr txBox="1"/>
          <p:nvPr>
            <p:ph idx="1" type="body"/>
          </p:nvPr>
        </p:nvSpPr>
        <p:spPr>
          <a:xfrm>
            <a:off x="311700" y="1159900"/>
            <a:ext cx="1891500" cy="3416400"/>
          </a:xfrm>
          <a:prstGeom prst="rect">
            <a:avLst/>
          </a:prstGeom>
          <a:noFill/>
          <a:ln>
            <a:noFill/>
          </a:ln>
        </p:spPr>
        <p:txBody>
          <a:bodyPr anchorCtr="0" anchor="t" bIns="91425" lIns="91425" spcFirstLastPara="1" rIns="91425" wrap="square" tIns="91425">
            <a:normAutofit/>
          </a:bodyPr>
          <a:lstStyle/>
          <a:p>
            <a:pPr indent="-285750" lvl="0" marL="285750" rtl="0" algn="l">
              <a:lnSpc>
                <a:spcPct val="115000"/>
              </a:lnSpc>
              <a:spcBef>
                <a:spcPts val="1200"/>
              </a:spcBef>
              <a:spcAft>
                <a:spcPts val="0"/>
              </a:spcAft>
              <a:buSzPts val="1800"/>
              <a:buChar char="●"/>
            </a:pPr>
            <a:r>
              <a:rPr lang="en"/>
              <a:t>Created a Player and Scoring table </a:t>
            </a:r>
            <a:endParaRPr/>
          </a:p>
          <a:p>
            <a:pPr indent="-285750" lvl="0" marL="285750" rtl="0" algn="l">
              <a:lnSpc>
                <a:spcPct val="115000"/>
              </a:lnSpc>
              <a:spcBef>
                <a:spcPts val="2400"/>
              </a:spcBef>
              <a:spcAft>
                <a:spcPts val="0"/>
              </a:spcAft>
              <a:buSzPts val="1800"/>
              <a:buChar char="●"/>
            </a:pPr>
            <a:r>
              <a:rPr lang="en"/>
              <a:t>Player info.</a:t>
            </a:r>
            <a:endParaRPr/>
          </a:p>
          <a:p>
            <a:pPr indent="-285750" lvl="0" marL="285750" rtl="0" algn="l">
              <a:lnSpc>
                <a:spcPct val="115000"/>
              </a:lnSpc>
              <a:spcBef>
                <a:spcPts val="2400"/>
              </a:spcBef>
              <a:spcAft>
                <a:spcPts val="0"/>
              </a:spcAft>
              <a:buSzPts val="1800"/>
              <a:buChar char="●"/>
            </a:pPr>
            <a:r>
              <a:rPr lang="en"/>
              <a:t>Storing player scores.</a:t>
            </a:r>
            <a:endParaRPr/>
          </a:p>
        </p:txBody>
      </p:sp>
      <p:pic>
        <p:nvPicPr>
          <p:cNvPr id="380" name="Google Shape;380;p55"/>
          <p:cNvPicPr preferRelativeResize="0"/>
          <p:nvPr/>
        </p:nvPicPr>
        <p:blipFill rotWithShape="1">
          <a:blip r:embed="rId3">
            <a:alphaModFix/>
          </a:blip>
          <a:srcRect b="0" l="0" r="0" t="0"/>
          <a:stretch/>
        </p:blipFill>
        <p:spPr>
          <a:xfrm>
            <a:off x="2759893" y="862551"/>
            <a:ext cx="6072407" cy="4194266"/>
          </a:xfrm>
          <a:prstGeom prst="rect">
            <a:avLst/>
          </a:prstGeom>
          <a:noFill/>
          <a:ln>
            <a:noFill/>
          </a:ln>
        </p:spPr>
      </p:pic>
      <p:cxnSp>
        <p:nvCxnSpPr>
          <p:cNvPr id="381" name="Google Shape;381;p55"/>
          <p:cNvCxnSpPr/>
          <p:nvPr/>
        </p:nvCxnSpPr>
        <p:spPr>
          <a:xfrm>
            <a:off x="4798423" y="4754878"/>
            <a:ext cx="5400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cxnSp>
        <p:nvCxnSpPr>
          <p:cNvPr id="382" name="Google Shape;382;p55"/>
          <p:cNvCxnSpPr/>
          <p:nvPr/>
        </p:nvCxnSpPr>
        <p:spPr>
          <a:xfrm>
            <a:off x="4798423" y="4961022"/>
            <a:ext cx="19767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sp>
        <p:nvSpPr>
          <p:cNvPr id="383" name="Google Shape;383;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6"/>
          <p:cNvSpPr txBox="1"/>
          <p:nvPr>
            <p:ph type="title"/>
          </p:nvPr>
        </p:nvSpPr>
        <p:spPr>
          <a:xfrm>
            <a:off x="133741" y="86785"/>
            <a:ext cx="9262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Created a Database and Schema by Inserting code in program.cs </a:t>
            </a:r>
            <a:endParaRPr/>
          </a:p>
        </p:txBody>
      </p:sp>
      <p:pic>
        <p:nvPicPr>
          <p:cNvPr id="389" name="Google Shape;389;p56"/>
          <p:cNvPicPr preferRelativeResize="0"/>
          <p:nvPr/>
        </p:nvPicPr>
        <p:blipFill rotWithShape="1">
          <a:blip r:embed="rId3">
            <a:alphaModFix/>
          </a:blip>
          <a:srcRect b="0" l="0" r="0" t="0"/>
          <a:stretch/>
        </p:blipFill>
        <p:spPr>
          <a:xfrm>
            <a:off x="1117051" y="1093038"/>
            <a:ext cx="7027398" cy="3841876"/>
          </a:xfrm>
          <a:prstGeom prst="rect">
            <a:avLst/>
          </a:prstGeom>
          <a:noFill/>
          <a:ln>
            <a:noFill/>
          </a:ln>
        </p:spPr>
      </p:pic>
      <p:cxnSp>
        <p:nvCxnSpPr>
          <p:cNvPr id="390" name="Google Shape;390;p56"/>
          <p:cNvCxnSpPr/>
          <p:nvPr/>
        </p:nvCxnSpPr>
        <p:spPr>
          <a:xfrm>
            <a:off x="2778624" y="1950899"/>
            <a:ext cx="27738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cxnSp>
        <p:nvCxnSpPr>
          <p:cNvPr id="391" name="Google Shape;391;p56"/>
          <p:cNvCxnSpPr/>
          <p:nvPr/>
        </p:nvCxnSpPr>
        <p:spPr>
          <a:xfrm>
            <a:off x="2941353" y="3337526"/>
            <a:ext cx="32613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sp>
        <p:nvSpPr>
          <p:cNvPr id="392" name="Google Shape;39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Inserted Players and Scores on Cloud Shell</a:t>
            </a:r>
            <a:endParaRPr/>
          </a:p>
        </p:txBody>
      </p:sp>
      <p:pic>
        <p:nvPicPr>
          <p:cNvPr id="398" name="Google Shape;398;p57"/>
          <p:cNvPicPr preferRelativeResize="0"/>
          <p:nvPr/>
        </p:nvPicPr>
        <p:blipFill rotWithShape="1">
          <a:blip r:embed="rId3">
            <a:alphaModFix/>
          </a:blip>
          <a:srcRect b="0" l="0" r="0" t="0"/>
          <a:stretch/>
        </p:blipFill>
        <p:spPr>
          <a:xfrm>
            <a:off x="69593" y="1371403"/>
            <a:ext cx="9004664" cy="2211977"/>
          </a:xfrm>
          <a:prstGeom prst="rect">
            <a:avLst/>
          </a:prstGeom>
          <a:noFill/>
          <a:ln>
            <a:noFill/>
          </a:ln>
        </p:spPr>
      </p:pic>
      <p:cxnSp>
        <p:nvCxnSpPr>
          <p:cNvPr id="399" name="Google Shape;399;p57"/>
          <p:cNvCxnSpPr/>
          <p:nvPr/>
        </p:nvCxnSpPr>
        <p:spPr>
          <a:xfrm rot="10800000">
            <a:off x="5127178" y="2337951"/>
            <a:ext cx="801300" cy="0"/>
          </a:xfrm>
          <a:prstGeom prst="straightConnector1">
            <a:avLst/>
          </a:prstGeom>
          <a:noFill/>
          <a:ln cap="flat" cmpd="sng" w="9525">
            <a:solidFill>
              <a:srgbClr val="A0E3C0"/>
            </a:solidFill>
            <a:prstDash val="solid"/>
            <a:round/>
            <a:headEnd len="sm" w="sm" type="none"/>
            <a:tailEnd len="med" w="med" type="triangle"/>
          </a:ln>
        </p:spPr>
      </p:cxnSp>
      <p:cxnSp>
        <p:nvCxnSpPr>
          <p:cNvPr id="400" name="Google Shape;400;p57"/>
          <p:cNvCxnSpPr/>
          <p:nvPr/>
        </p:nvCxnSpPr>
        <p:spPr>
          <a:xfrm rot="10800000">
            <a:off x="5015703" y="3208255"/>
            <a:ext cx="801300" cy="0"/>
          </a:xfrm>
          <a:prstGeom prst="straightConnector1">
            <a:avLst/>
          </a:prstGeom>
          <a:noFill/>
          <a:ln cap="flat" cmpd="sng" w="9525">
            <a:solidFill>
              <a:srgbClr val="A0E3C0"/>
            </a:solidFill>
            <a:prstDash val="solid"/>
            <a:round/>
            <a:headEnd len="sm" w="sm" type="none"/>
            <a:tailEnd len="med" w="med" type="triangle"/>
          </a:ln>
        </p:spPr>
      </p:cxnSp>
      <p:sp>
        <p:nvSpPr>
          <p:cNvPr id="401" name="Google Shape;40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Player Data Created on Leaderboard</a:t>
            </a:r>
            <a:endParaRPr/>
          </a:p>
        </p:txBody>
      </p:sp>
      <p:pic>
        <p:nvPicPr>
          <p:cNvPr id="407" name="Google Shape;407;p58"/>
          <p:cNvPicPr preferRelativeResize="0"/>
          <p:nvPr/>
        </p:nvPicPr>
        <p:blipFill rotWithShape="1">
          <a:blip r:embed="rId3">
            <a:alphaModFix/>
          </a:blip>
          <a:srcRect b="0" l="0" r="0" t="0"/>
          <a:stretch/>
        </p:blipFill>
        <p:spPr>
          <a:xfrm>
            <a:off x="538605" y="982758"/>
            <a:ext cx="7011726" cy="4037437"/>
          </a:xfrm>
          <a:prstGeom prst="rect">
            <a:avLst/>
          </a:prstGeom>
          <a:noFill/>
          <a:ln>
            <a:noFill/>
          </a:ln>
        </p:spPr>
      </p:pic>
      <p:cxnSp>
        <p:nvCxnSpPr>
          <p:cNvPr id="408" name="Google Shape;408;p58"/>
          <p:cNvCxnSpPr/>
          <p:nvPr/>
        </p:nvCxnSpPr>
        <p:spPr>
          <a:xfrm>
            <a:off x="6156960" y="1288866"/>
            <a:ext cx="6270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cxnSp>
        <p:nvCxnSpPr>
          <p:cNvPr id="409" name="Google Shape;409;p58"/>
          <p:cNvCxnSpPr/>
          <p:nvPr/>
        </p:nvCxnSpPr>
        <p:spPr>
          <a:xfrm>
            <a:off x="2956560" y="2651758"/>
            <a:ext cx="12759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sp>
        <p:nvSpPr>
          <p:cNvPr id="410" name="Google Shape;41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9"/>
          <p:cNvSpPr txBox="1"/>
          <p:nvPr>
            <p:ph type="title"/>
          </p:nvPr>
        </p:nvSpPr>
        <p:spPr>
          <a:xfrm>
            <a:off x="265410" y="196410"/>
            <a:ext cx="8520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Timestamp Created for Live Scores on Leaderboard</a:t>
            </a:r>
            <a:endParaRPr/>
          </a:p>
        </p:txBody>
      </p:sp>
      <p:sp>
        <p:nvSpPr>
          <p:cNvPr id="416" name="Google Shape;41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417" name="Google Shape;417;p59"/>
          <p:cNvPicPr preferRelativeResize="0"/>
          <p:nvPr/>
        </p:nvPicPr>
        <p:blipFill rotWithShape="1">
          <a:blip r:embed="rId3">
            <a:alphaModFix/>
          </a:blip>
          <a:srcRect b="0" l="0" r="0" t="0"/>
          <a:stretch/>
        </p:blipFill>
        <p:spPr>
          <a:xfrm>
            <a:off x="179150" y="727988"/>
            <a:ext cx="8785698" cy="4012600"/>
          </a:xfrm>
          <a:prstGeom prst="rect">
            <a:avLst/>
          </a:prstGeom>
          <a:noFill/>
          <a:ln>
            <a:noFill/>
          </a:ln>
        </p:spPr>
      </p:pic>
      <p:cxnSp>
        <p:nvCxnSpPr>
          <p:cNvPr id="418" name="Google Shape;418;p59"/>
          <p:cNvCxnSpPr/>
          <p:nvPr/>
        </p:nvCxnSpPr>
        <p:spPr>
          <a:xfrm>
            <a:off x="2790169" y="4416583"/>
            <a:ext cx="20118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0"/>
          <p:cNvSpPr txBox="1"/>
          <p:nvPr>
            <p:ph type="title"/>
          </p:nvPr>
        </p:nvSpPr>
        <p:spPr>
          <a:xfrm>
            <a:off x="226208" y="18671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Score Data Created for Live Scores on Leaderboard</a:t>
            </a:r>
            <a:endParaRPr/>
          </a:p>
        </p:txBody>
      </p:sp>
      <p:pic>
        <p:nvPicPr>
          <p:cNvPr id="424" name="Google Shape;424;p60"/>
          <p:cNvPicPr preferRelativeResize="0"/>
          <p:nvPr/>
        </p:nvPicPr>
        <p:blipFill rotWithShape="1">
          <a:blip r:embed="rId3">
            <a:alphaModFix/>
          </a:blip>
          <a:srcRect b="0" l="0" r="0" t="0"/>
          <a:stretch/>
        </p:blipFill>
        <p:spPr>
          <a:xfrm>
            <a:off x="226208" y="759416"/>
            <a:ext cx="8532556" cy="3986564"/>
          </a:xfrm>
          <a:prstGeom prst="rect">
            <a:avLst/>
          </a:prstGeom>
          <a:noFill/>
          <a:ln>
            <a:noFill/>
          </a:ln>
        </p:spPr>
      </p:pic>
      <p:cxnSp>
        <p:nvCxnSpPr>
          <p:cNvPr id="425" name="Google Shape;425;p60"/>
          <p:cNvCxnSpPr/>
          <p:nvPr/>
        </p:nvCxnSpPr>
        <p:spPr>
          <a:xfrm>
            <a:off x="6035040" y="1036317"/>
            <a:ext cx="627000"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50"/>
              </a:srgbClr>
            </a:outerShdw>
          </a:effectLst>
        </p:spPr>
      </p:cxnSp>
      <p:sp>
        <p:nvSpPr>
          <p:cNvPr id="426" name="Google Shape;42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432" name="Google Shape;43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33" name="Google Shape;433;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Ran Query to get Live Scores </a:t>
            </a:r>
            <a:endParaRPr/>
          </a:p>
        </p:txBody>
      </p:sp>
      <p:pic>
        <p:nvPicPr>
          <p:cNvPr id="434" name="Google Shape;434;p61"/>
          <p:cNvPicPr preferRelativeResize="0"/>
          <p:nvPr/>
        </p:nvPicPr>
        <p:blipFill rotWithShape="1">
          <a:blip r:embed="rId3">
            <a:alphaModFix/>
          </a:blip>
          <a:srcRect b="0" l="0" r="0" t="0"/>
          <a:stretch/>
        </p:blipFill>
        <p:spPr>
          <a:xfrm>
            <a:off x="61421" y="1152475"/>
            <a:ext cx="9021160" cy="3789234"/>
          </a:xfrm>
          <a:prstGeom prst="rect">
            <a:avLst/>
          </a:prstGeom>
          <a:noFill/>
          <a:ln>
            <a:noFill/>
          </a:ln>
        </p:spPr>
      </p:pic>
      <p:cxnSp>
        <p:nvCxnSpPr>
          <p:cNvPr id="435" name="Google Shape;435;p61"/>
          <p:cNvCxnSpPr/>
          <p:nvPr/>
        </p:nvCxnSpPr>
        <p:spPr>
          <a:xfrm>
            <a:off x="6083085" y="2347993"/>
            <a:ext cx="2749200" cy="0"/>
          </a:xfrm>
          <a:prstGeom prst="straightConnector1">
            <a:avLst/>
          </a:prstGeom>
          <a:noFill/>
          <a:ln cap="flat" cmpd="sng" w="9525">
            <a:solidFill>
              <a:srgbClr val="A0E3C0"/>
            </a:solidFill>
            <a:prstDash val="solid"/>
            <a:round/>
            <a:headEnd len="sm" w="sm" type="none"/>
            <a:tailEnd len="sm" w="sm" type="none"/>
          </a:ln>
        </p:spPr>
      </p:cxnSp>
      <p:cxnSp>
        <p:nvCxnSpPr>
          <p:cNvPr id="436" name="Google Shape;436;p61"/>
          <p:cNvCxnSpPr/>
          <p:nvPr/>
        </p:nvCxnSpPr>
        <p:spPr>
          <a:xfrm>
            <a:off x="6083084" y="4468678"/>
            <a:ext cx="2859300" cy="0"/>
          </a:xfrm>
          <a:prstGeom prst="straightConnector1">
            <a:avLst/>
          </a:prstGeom>
          <a:noFill/>
          <a:ln cap="flat" cmpd="sng" w="9525">
            <a:solidFill>
              <a:srgbClr val="A0E3C0"/>
            </a:solidFill>
            <a:prstDash val="solid"/>
            <a:round/>
            <a:headEnd len="sm" w="sm" type="none"/>
            <a:tailEnd len="sm" w="sm" type="none"/>
          </a:ln>
        </p:spPr>
      </p:cxnSp>
      <p:cxnSp>
        <p:nvCxnSpPr>
          <p:cNvPr id="437" name="Google Shape;437;p61"/>
          <p:cNvCxnSpPr/>
          <p:nvPr/>
        </p:nvCxnSpPr>
        <p:spPr>
          <a:xfrm>
            <a:off x="6083085" y="3512949"/>
            <a:ext cx="2859300" cy="0"/>
          </a:xfrm>
          <a:prstGeom prst="straightConnector1">
            <a:avLst/>
          </a:prstGeom>
          <a:noFill/>
          <a:ln cap="flat" cmpd="sng" w="9525">
            <a:solidFill>
              <a:srgbClr val="A0E3C0"/>
            </a:solidFill>
            <a:prstDash val="solid"/>
            <a:round/>
            <a:headEnd len="sm" w="sm" type="none"/>
            <a:tailEnd len="sm" w="sm" type="none"/>
          </a:ln>
        </p:spPr>
      </p:cxnSp>
      <p:cxnSp>
        <p:nvCxnSpPr>
          <p:cNvPr id="438" name="Google Shape;438;p61"/>
          <p:cNvCxnSpPr/>
          <p:nvPr/>
        </p:nvCxnSpPr>
        <p:spPr>
          <a:xfrm rot="10800000">
            <a:off x="4308050" y="1622527"/>
            <a:ext cx="801300" cy="0"/>
          </a:xfrm>
          <a:prstGeom prst="straightConnector1">
            <a:avLst/>
          </a:prstGeom>
          <a:noFill/>
          <a:ln cap="flat" cmpd="sng" w="9525">
            <a:solidFill>
              <a:srgbClr val="A0E3C0"/>
            </a:solidFill>
            <a:prstDash val="solid"/>
            <a:round/>
            <a:headEnd len="sm" w="sm" type="none"/>
            <a:tailEnd len="med" w="med" type="triangle"/>
          </a:ln>
        </p:spPr>
      </p:cxnSp>
      <p:sp>
        <p:nvSpPr>
          <p:cNvPr id="439" name="Google Shape;439;p61"/>
          <p:cNvSpPr txBox="1"/>
          <p:nvPr/>
        </p:nvSpPr>
        <p:spPr>
          <a:xfrm>
            <a:off x="5109350" y="1476662"/>
            <a:ext cx="2324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A0E3C0"/>
                </a:solidFill>
                <a:latin typeface="Arial"/>
                <a:ea typeface="Arial"/>
                <a:cs typeface="Arial"/>
                <a:sym typeface="Arial"/>
              </a:rPr>
              <a:t>Highest Scores of the Year</a:t>
            </a:r>
            <a:endParaRPr/>
          </a:p>
        </p:txBody>
      </p:sp>
      <p:cxnSp>
        <p:nvCxnSpPr>
          <p:cNvPr id="440" name="Google Shape;440;p61"/>
          <p:cNvCxnSpPr/>
          <p:nvPr/>
        </p:nvCxnSpPr>
        <p:spPr>
          <a:xfrm rot="10800000">
            <a:off x="4308050" y="4658422"/>
            <a:ext cx="801300" cy="0"/>
          </a:xfrm>
          <a:prstGeom prst="straightConnector1">
            <a:avLst/>
          </a:prstGeom>
          <a:noFill/>
          <a:ln cap="flat" cmpd="sng" w="9525">
            <a:solidFill>
              <a:srgbClr val="A0E3C0"/>
            </a:solidFill>
            <a:prstDash val="solid"/>
            <a:round/>
            <a:headEnd len="sm" w="sm" type="none"/>
            <a:tailEnd len="med" w="med" type="triangle"/>
          </a:ln>
        </p:spPr>
      </p:cxnSp>
      <p:sp>
        <p:nvSpPr>
          <p:cNvPr id="441" name="Google Shape;441;p61"/>
          <p:cNvSpPr txBox="1"/>
          <p:nvPr/>
        </p:nvSpPr>
        <p:spPr>
          <a:xfrm>
            <a:off x="5109350" y="4503340"/>
            <a:ext cx="2324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A0E3C0"/>
                </a:solidFill>
                <a:latin typeface="Arial"/>
                <a:ea typeface="Arial"/>
                <a:cs typeface="Arial"/>
                <a:sym typeface="Arial"/>
              </a:rPr>
              <a:t>Highest Scores of the Day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Concept</a:t>
            </a:r>
            <a:endParaRPr/>
          </a:p>
        </p:txBody>
      </p:sp>
      <p:sp>
        <p:nvSpPr>
          <p:cNvPr id="88" name="Google Shape;88;p17"/>
          <p:cNvSpPr txBox="1"/>
          <p:nvPr>
            <p:ph idx="1" type="body"/>
          </p:nvPr>
        </p:nvSpPr>
        <p:spPr>
          <a:xfrm>
            <a:off x="311700" y="115990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Mountkirk Games is building a new game, which they expect to be very popular. They plan to deploy the game’s backend on Google Compute Engine so they can capture streaming metrics, run intensive analytics, and take advantage of its autoscaling server environment and integrate with a managed NoSQL database.</a:t>
            </a:r>
            <a:endParaRPr/>
          </a:p>
          <a:p>
            <a:pPr indent="0" lvl="0" marL="0" rtl="0" algn="l">
              <a:spcBef>
                <a:spcPts val="1200"/>
              </a:spcBef>
              <a:spcAft>
                <a:spcPts val="1200"/>
              </a:spcAft>
              <a:buNone/>
            </a:pPr>
            <a:r>
              <a:t/>
            </a:r>
            <a:endParaRPr/>
          </a:p>
        </p:txBody>
      </p:sp>
      <p:pic>
        <p:nvPicPr>
          <p:cNvPr id="89" name="Google Shape;89;p17"/>
          <p:cNvPicPr preferRelativeResize="0"/>
          <p:nvPr/>
        </p:nvPicPr>
        <p:blipFill>
          <a:blip r:embed="rId3">
            <a:alphaModFix/>
          </a:blip>
          <a:stretch>
            <a:fillRect/>
          </a:stretch>
        </p:blipFill>
        <p:spPr>
          <a:xfrm rot="2700000">
            <a:off x="517172" y="3378721"/>
            <a:ext cx="992105" cy="992107"/>
          </a:xfrm>
          <a:prstGeom prst="rect">
            <a:avLst/>
          </a:prstGeom>
          <a:noFill/>
          <a:ln>
            <a:noFill/>
          </a:ln>
        </p:spPr>
      </p:pic>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Stackdriver - Monitoring and Logging</a:t>
            </a:r>
            <a:endParaRPr/>
          </a:p>
        </p:txBody>
      </p:sp>
      <p:sp>
        <p:nvSpPr>
          <p:cNvPr id="447" name="Google Shape;447;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To keep track of what is happening to the GKE clusters and the containers</a:t>
            </a:r>
            <a:endParaRPr sz="1200"/>
          </a:p>
          <a:p>
            <a:pPr indent="-304800" lvl="0" marL="457200" rtl="0" algn="l">
              <a:spcBef>
                <a:spcPts val="0"/>
              </a:spcBef>
              <a:spcAft>
                <a:spcPts val="0"/>
              </a:spcAft>
              <a:buSzPts val="1200"/>
              <a:buChar char="●"/>
            </a:pPr>
            <a:r>
              <a:rPr lang="en" sz="1200"/>
              <a:t>Logging</a:t>
            </a:r>
            <a:r>
              <a:rPr lang="en" sz="1200">
                <a:solidFill>
                  <a:srgbClr val="5F6368"/>
                </a:solidFill>
              </a:rPr>
              <a:t> is a fully managed service that performs at scale and can ingest application and platform log data, as well as custom log data from GKE environments, VMs, and other services inside and outside of Google Cloud. </a:t>
            </a:r>
            <a:endParaRPr sz="1200">
              <a:solidFill>
                <a:srgbClr val="5F6368"/>
              </a:solidFill>
            </a:endParaRPr>
          </a:p>
          <a:p>
            <a:pPr indent="-304800" lvl="0" marL="457200" rtl="0" algn="l">
              <a:spcBef>
                <a:spcPts val="0"/>
              </a:spcBef>
              <a:spcAft>
                <a:spcPts val="0"/>
              </a:spcAft>
              <a:buSzPts val="1200"/>
              <a:buFont typeface="Roboto"/>
              <a:buChar char="●"/>
            </a:pPr>
            <a:r>
              <a:rPr lang="en" sz="1200">
                <a:solidFill>
                  <a:srgbClr val="5F6368"/>
                </a:solidFill>
                <a:latin typeface="Roboto"/>
                <a:ea typeface="Roboto"/>
                <a:cs typeface="Roboto"/>
                <a:sym typeface="Roboto"/>
              </a:rPr>
              <a:t>Cloud Moni</a:t>
            </a:r>
            <a:r>
              <a:rPr lang="en" sz="1200">
                <a:latin typeface="Roboto"/>
                <a:ea typeface="Roboto"/>
                <a:cs typeface="Roboto"/>
                <a:sym typeface="Roboto"/>
              </a:rPr>
              <a:t>toring</a:t>
            </a:r>
            <a:r>
              <a:rPr lang="en" sz="1200">
                <a:solidFill>
                  <a:srgbClr val="5F6368"/>
                </a:solidFill>
                <a:latin typeface="Roboto"/>
                <a:ea typeface="Roboto"/>
                <a:cs typeface="Roboto"/>
                <a:sym typeface="Roboto"/>
              </a:rPr>
              <a:t> provides visibility into the performance, uptime, and overall health of cloud-powered applications. Collect metrics, events, and metadata from Google Cloud services, hosted uptime probes, application</a:t>
            </a:r>
            <a:endParaRPr sz="1200">
              <a:solidFill>
                <a:srgbClr val="5F6368"/>
              </a:solidFill>
            </a:endParaRPr>
          </a:p>
        </p:txBody>
      </p:sp>
      <p:sp>
        <p:nvSpPr>
          <p:cNvPr id="448" name="Google Shape;44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data</a:t>
            </a:r>
            <a:endParaRPr/>
          </a:p>
        </p:txBody>
      </p:sp>
      <p:sp>
        <p:nvSpPr>
          <p:cNvPr id="454" name="Google Shape;45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Go to logging</a:t>
            </a:r>
            <a:endParaRPr/>
          </a:p>
          <a:p>
            <a:pPr indent="-342900" lvl="0" marL="457200" rtl="0" algn="l">
              <a:spcBef>
                <a:spcPts val="0"/>
              </a:spcBef>
              <a:spcAft>
                <a:spcPts val="0"/>
              </a:spcAft>
              <a:buSzPts val="1800"/>
              <a:buAutoNum type="arabicPeriod"/>
            </a:pPr>
            <a:r>
              <a:rPr lang="en"/>
              <a:t>Under logs explorer, in resource, select Kubernetes Container, select Xonotics project</a:t>
            </a:r>
            <a:endParaRPr/>
          </a:p>
          <a:p>
            <a:pPr indent="-342900" lvl="0" marL="457200" rtl="0" algn="l">
              <a:spcBef>
                <a:spcPts val="0"/>
              </a:spcBef>
              <a:spcAft>
                <a:spcPts val="0"/>
              </a:spcAft>
              <a:buSzPts val="1800"/>
              <a:buAutoNum type="arabicPeriod"/>
            </a:pPr>
            <a:r>
              <a:rPr lang="en"/>
              <a:t>Details pertaining to the user data will be stored there.</a:t>
            </a:r>
            <a:endParaRPr/>
          </a:p>
          <a:p>
            <a:pPr indent="-342900" lvl="0" marL="457200" rtl="0" algn="l">
              <a:spcBef>
                <a:spcPts val="0"/>
              </a:spcBef>
              <a:spcAft>
                <a:spcPts val="0"/>
              </a:spcAft>
              <a:buSzPts val="1800"/>
              <a:buAutoNum type="arabicPeriod"/>
            </a:pPr>
            <a:r>
              <a:rPr lang="en"/>
              <a:t>Query</a:t>
            </a:r>
            <a:endParaRPr/>
          </a:p>
          <a:p>
            <a:pPr indent="-342900" lvl="0" marL="457200" rtl="0" algn="l">
              <a:spcBef>
                <a:spcPts val="0"/>
              </a:spcBef>
              <a:spcAft>
                <a:spcPts val="0"/>
              </a:spcAft>
              <a:buSzPts val="1800"/>
              <a:buAutoNum type="arabicPeriod"/>
            </a:pPr>
            <a:r>
              <a:rPr lang="en"/>
              <a:t>“</a:t>
            </a:r>
            <a:r>
              <a:rPr lang="en" sz="1100">
                <a:solidFill>
                  <a:srgbClr val="7627BB"/>
                </a:solidFill>
                <a:highlight>
                  <a:srgbClr val="FFFFFE"/>
                </a:highlight>
              </a:rPr>
              <a:t>resource.type</a:t>
            </a:r>
            <a:r>
              <a:rPr lang="en" sz="1100">
                <a:solidFill>
                  <a:srgbClr val="5F6368"/>
                </a:solidFill>
                <a:highlight>
                  <a:srgbClr val="FFFFFE"/>
                </a:highlight>
              </a:rPr>
              <a:t>=</a:t>
            </a:r>
            <a:r>
              <a:rPr lang="en" sz="1100">
                <a:solidFill>
                  <a:srgbClr val="C92786"/>
                </a:solidFill>
                <a:highlight>
                  <a:srgbClr val="FFFFFE"/>
                </a:highlight>
              </a:rPr>
              <a:t>"k8s_container"</a:t>
            </a:r>
            <a:r>
              <a:rPr lang="en" sz="1100">
                <a:solidFill>
                  <a:schemeClr val="dk1"/>
                </a:solidFill>
                <a:highlight>
                  <a:srgbClr val="FFFFFE"/>
                </a:highlight>
              </a:rPr>
              <a:t> </a:t>
            </a:r>
            <a:r>
              <a:rPr lang="en" sz="1100">
                <a:solidFill>
                  <a:srgbClr val="7627BB"/>
                </a:solidFill>
                <a:highlight>
                  <a:srgbClr val="FFFFFE"/>
                </a:highlight>
              </a:rPr>
              <a:t>resource.labels.cluster_name</a:t>
            </a:r>
            <a:r>
              <a:rPr lang="en" sz="1100">
                <a:solidFill>
                  <a:srgbClr val="5F6368"/>
                </a:solidFill>
                <a:highlight>
                  <a:srgbClr val="FFFFFE"/>
                </a:highlight>
              </a:rPr>
              <a:t>=</a:t>
            </a:r>
            <a:r>
              <a:rPr lang="en" sz="1100">
                <a:solidFill>
                  <a:srgbClr val="C92786"/>
                </a:solidFill>
                <a:highlight>
                  <a:srgbClr val="FFFFFE"/>
                </a:highlight>
              </a:rPr>
              <a:t>"gcgs-xonotic"</a:t>
            </a:r>
            <a:r>
              <a:rPr lang="en"/>
              <a:t>”</a:t>
            </a:r>
            <a:endParaRPr/>
          </a:p>
        </p:txBody>
      </p:sp>
      <p:sp>
        <p:nvSpPr>
          <p:cNvPr id="455" name="Google Shape;45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1" name="Google Shape;461;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2" name="Google Shape;462;p64"/>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463" name="Google Shape;46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9" name="Google Shape;469;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70" name="Google Shape;47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1" name="Google Shape;471;p6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7" name="Google Shape;477;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78" name="Google Shape;47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9" name="Google Shape;479;p6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5" name="Google Shape;485;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6" name="Google Shape;486;p67"/>
          <p:cNvPicPr preferRelativeResize="0"/>
          <p:nvPr/>
        </p:nvPicPr>
        <p:blipFill>
          <a:blip r:embed="rId3">
            <a:alphaModFix/>
          </a:blip>
          <a:stretch>
            <a:fillRect/>
          </a:stretch>
        </p:blipFill>
        <p:spPr>
          <a:xfrm>
            <a:off x="0" y="253603"/>
            <a:ext cx="9144003" cy="4634507"/>
          </a:xfrm>
          <a:prstGeom prst="rect">
            <a:avLst/>
          </a:prstGeom>
          <a:noFill/>
          <a:ln>
            <a:noFill/>
          </a:ln>
        </p:spPr>
      </p:pic>
      <p:pic>
        <p:nvPicPr>
          <p:cNvPr id="487" name="Google Shape;487;p67"/>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488" name="Google Shape;488;p67"/>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489" name="Google Shape;489;p67"/>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490" name="Google Shape;490;p67"/>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491" name="Google Shape;491;p67"/>
          <p:cNvPicPr preferRelativeResize="0"/>
          <p:nvPr/>
        </p:nvPicPr>
        <p:blipFill>
          <a:blip r:embed="rId4">
            <a:alphaModFix/>
          </a:blip>
          <a:stretch>
            <a:fillRect/>
          </a:stretch>
        </p:blipFill>
        <p:spPr>
          <a:xfrm>
            <a:off x="0" y="1255"/>
            <a:ext cx="9144001" cy="5140990"/>
          </a:xfrm>
          <a:prstGeom prst="rect">
            <a:avLst/>
          </a:prstGeom>
          <a:noFill/>
          <a:ln>
            <a:noFill/>
          </a:ln>
        </p:spPr>
      </p:pic>
      <p:sp>
        <p:nvSpPr>
          <p:cNvPr id="492" name="Google Shape;492;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98" name="Google Shape;498;p68"/>
          <p:cNvSpPr txBox="1"/>
          <p:nvPr>
            <p:ph type="title"/>
          </p:nvPr>
        </p:nvSpPr>
        <p:spPr>
          <a:xfrm>
            <a:off x="311785" y="368935"/>
            <a:ext cx="852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Billing</a:t>
            </a:r>
            <a:endParaRPr/>
          </a:p>
        </p:txBody>
      </p:sp>
      <p:pic>
        <p:nvPicPr>
          <p:cNvPr id="499" name="Google Shape;499;p68"/>
          <p:cNvPicPr preferRelativeResize="0"/>
          <p:nvPr/>
        </p:nvPicPr>
        <p:blipFill>
          <a:blip r:embed="rId3">
            <a:alphaModFix/>
          </a:blip>
          <a:stretch>
            <a:fillRect/>
          </a:stretch>
        </p:blipFill>
        <p:spPr>
          <a:xfrm>
            <a:off x="4605450" y="169600"/>
            <a:ext cx="4103224" cy="4804300"/>
          </a:xfrm>
          <a:prstGeom prst="rect">
            <a:avLst/>
          </a:prstGeom>
          <a:noFill/>
          <a:ln>
            <a:noFill/>
          </a:ln>
        </p:spPr>
      </p:pic>
      <p:sp>
        <p:nvSpPr>
          <p:cNvPr id="500" name="Google Shape;500;p68"/>
          <p:cNvSpPr txBox="1"/>
          <p:nvPr/>
        </p:nvSpPr>
        <p:spPr>
          <a:xfrm>
            <a:off x="311775" y="1308200"/>
            <a:ext cx="3337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GKE (with persistent disk)</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Cloud Pub/Sub</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Cloud Storage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BigQuery</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Cloud Spanner</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Dataflow</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a:t>
            </a:r>
            <a:endParaRPr/>
          </a:p>
        </p:txBody>
      </p:sp>
      <p:sp>
        <p:nvSpPr>
          <p:cNvPr id="96" name="Google Shape;96;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a:t>
            </a:r>
            <a:endParaRPr/>
          </a:p>
          <a:p>
            <a:pPr indent="-317500" lvl="0" marL="457200" rtl="0" algn="l">
              <a:spcBef>
                <a:spcPts val="1200"/>
              </a:spcBef>
              <a:spcAft>
                <a:spcPts val="0"/>
              </a:spcAft>
              <a:buSzPts val="1400"/>
              <a:buChar char="●"/>
            </a:pPr>
            <a:r>
              <a:rPr lang="en"/>
              <a:t>Supports multiple gaming platforms and regions</a:t>
            </a:r>
            <a:endParaRPr/>
          </a:p>
          <a:p>
            <a:pPr indent="-317500" lvl="0" marL="457200" rtl="0" algn="l">
              <a:spcBef>
                <a:spcPts val="0"/>
              </a:spcBef>
              <a:spcAft>
                <a:spcPts val="0"/>
              </a:spcAft>
              <a:buSzPts val="1400"/>
              <a:buChar char="●"/>
            </a:pPr>
            <a:r>
              <a:rPr lang="en"/>
              <a:t>Supports the rapid iteration of game features</a:t>
            </a:r>
            <a:endParaRPr/>
          </a:p>
          <a:p>
            <a:pPr indent="-317500" lvl="0" marL="457200" rtl="0" algn="l">
              <a:spcBef>
                <a:spcPts val="0"/>
              </a:spcBef>
              <a:spcAft>
                <a:spcPts val="0"/>
              </a:spcAft>
              <a:buSzPts val="1400"/>
              <a:buChar char="●"/>
            </a:pPr>
            <a:r>
              <a:rPr lang="en"/>
              <a:t>Minimise latency</a:t>
            </a:r>
            <a:endParaRPr/>
          </a:p>
          <a:p>
            <a:pPr indent="-317500" lvl="0" marL="457200" rtl="0" algn="l">
              <a:spcBef>
                <a:spcPts val="0"/>
              </a:spcBef>
              <a:spcAft>
                <a:spcPts val="0"/>
              </a:spcAft>
              <a:buSzPts val="1400"/>
              <a:buChar char="●"/>
            </a:pPr>
            <a:r>
              <a:rPr lang="en"/>
              <a:t>Dynamic scaling</a:t>
            </a:r>
            <a:endParaRPr/>
          </a:p>
          <a:p>
            <a:pPr indent="-317500" lvl="0" marL="457200" rtl="0" algn="l">
              <a:spcBef>
                <a:spcPts val="0"/>
              </a:spcBef>
              <a:spcAft>
                <a:spcPts val="0"/>
              </a:spcAft>
              <a:buSzPts val="1400"/>
              <a:buChar char="●"/>
            </a:pPr>
            <a:r>
              <a:rPr lang="en"/>
              <a:t>Minimise costs by using pooled resources and services</a:t>
            </a:r>
            <a:endParaRPr/>
          </a:p>
        </p:txBody>
      </p:sp>
      <p:pic>
        <p:nvPicPr>
          <p:cNvPr id="97" name="Google Shape;97;p18"/>
          <p:cNvPicPr preferRelativeResize="0"/>
          <p:nvPr/>
        </p:nvPicPr>
        <p:blipFill>
          <a:blip r:embed="rId3">
            <a:alphaModFix/>
          </a:blip>
          <a:stretch>
            <a:fillRect/>
          </a:stretch>
        </p:blipFill>
        <p:spPr>
          <a:xfrm>
            <a:off x="7778400" y="445025"/>
            <a:ext cx="1053900" cy="1053900"/>
          </a:xfrm>
          <a:prstGeom prst="rect">
            <a:avLst/>
          </a:prstGeom>
          <a:noFill/>
          <a:ln>
            <a:noFill/>
          </a:ln>
        </p:spPr>
      </p:pic>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9" name="Google Shape;99;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Technical:</a:t>
            </a:r>
            <a:endParaRPr/>
          </a:p>
          <a:p>
            <a:pPr indent="-317500" lvl="0" marL="457200" rtl="0" algn="l">
              <a:spcBef>
                <a:spcPts val="1200"/>
              </a:spcBef>
              <a:spcAft>
                <a:spcPts val="0"/>
              </a:spcAft>
              <a:buSzPts val="1400"/>
              <a:buChar char="●"/>
            </a:pPr>
            <a:r>
              <a:rPr lang="en"/>
              <a:t>Scale based on game activity</a:t>
            </a:r>
            <a:endParaRPr/>
          </a:p>
          <a:p>
            <a:pPr indent="-317500" lvl="0" marL="457200" rtl="0" algn="l">
              <a:spcBef>
                <a:spcPts val="0"/>
              </a:spcBef>
              <a:spcAft>
                <a:spcPts val="0"/>
              </a:spcAft>
              <a:buSzPts val="1400"/>
              <a:buChar char="●"/>
            </a:pPr>
            <a:r>
              <a:rPr lang="en"/>
              <a:t>Real-time global leaderboard</a:t>
            </a:r>
            <a:endParaRPr/>
          </a:p>
          <a:p>
            <a:pPr indent="-317500" lvl="0" marL="457200" rtl="0" algn="l">
              <a:spcBef>
                <a:spcPts val="0"/>
              </a:spcBef>
              <a:spcAft>
                <a:spcPts val="0"/>
              </a:spcAft>
              <a:buSzPts val="1400"/>
              <a:buChar char="●"/>
            </a:pPr>
            <a:r>
              <a:rPr lang="en"/>
              <a:t>Store game activity logs in structured databases for analysis</a:t>
            </a:r>
            <a:endParaRPr/>
          </a:p>
          <a:p>
            <a:pPr indent="-317500" lvl="0" marL="457200" rtl="0" algn="l">
              <a:spcBef>
                <a:spcPts val="0"/>
              </a:spcBef>
              <a:spcAft>
                <a:spcPts val="0"/>
              </a:spcAft>
              <a:buSzPts val="1400"/>
              <a:buChar char="●"/>
            </a:pPr>
            <a:r>
              <a:rPr lang="en"/>
              <a:t>Server-side rendering for multi-platform support</a:t>
            </a:r>
            <a:endParaRPr/>
          </a:p>
          <a:p>
            <a:pPr indent="-317500" lvl="0" marL="457200" rtl="0" algn="l">
              <a:spcBef>
                <a:spcPts val="0"/>
              </a:spcBef>
              <a:spcAft>
                <a:spcPts val="0"/>
              </a:spcAft>
              <a:buSzPts val="1400"/>
              <a:buChar char="●"/>
            </a:pPr>
            <a:r>
              <a:rPr lang="en"/>
              <a:t>Support future-proofing for eventual migration of legacy games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Architecture</a:t>
            </a:r>
            <a:endParaRPr/>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9"/>
          <p:cNvPicPr preferRelativeResize="0"/>
          <p:nvPr/>
        </p:nvPicPr>
        <p:blipFill>
          <a:blip r:embed="rId3">
            <a:alphaModFix/>
          </a:blip>
          <a:stretch>
            <a:fillRect/>
          </a:stretch>
        </p:blipFill>
        <p:spPr>
          <a:xfrm>
            <a:off x="1044425" y="291725"/>
            <a:ext cx="7055152" cy="499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Two clusters running in two primary regions (us-central and europe-west)</a:t>
            </a:r>
            <a:endParaRPr/>
          </a:p>
          <a:p>
            <a:pPr indent="-342900" lvl="0" marL="457200" rtl="0" algn="l">
              <a:spcBef>
                <a:spcPts val="0"/>
              </a:spcBef>
              <a:spcAft>
                <a:spcPts val="0"/>
              </a:spcAft>
              <a:buSzPts val="1800"/>
              <a:buChar char="●"/>
            </a:pPr>
            <a:r>
              <a:rPr lang="en"/>
              <a:t>Lightweight and scalable containers to support future migration and expansion</a:t>
            </a:r>
            <a:endParaRPr/>
          </a:p>
          <a:p>
            <a:pPr indent="-342900" lvl="0" marL="457200" rtl="0" algn="l">
              <a:spcBef>
                <a:spcPts val="0"/>
              </a:spcBef>
              <a:spcAft>
                <a:spcPts val="0"/>
              </a:spcAft>
              <a:buSzPts val="1800"/>
              <a:buChar char="●"/>
            </a:pPr>
            <a:r>
              <a:rPr lang="en"/>
              <a:t>Cluster version to support iteration of future game features</a:t>
            </a:r>
            <a:endParaRPr/>
          </a:p>
          <a:p>
            <a:pPr indent="-342900" lvl="0" marL="457200" rtl="0" algn="l">
              <a:spcBef>
                <a:spcPts val="0"/>
              </a:spcBef>
              <a:spcAft>
                <a:spcPts val="0"/>
              </a:spcAft>
              <a:buSzPts val="1800"/>
              <a:buChar char="●"/>
            </a:pPr>
            <a:r>
              <a:rPr lang="en"/>
              <a:t>Load Balancing and Agones help to distribute client requests between the multi region clusters</a:t>
            </a:r>
            <a:endParaRPr/>
          </a:p>
          <a:p>
            <a:pPr indent="-342900" lvl="0" marL="457200" rtl="0" algn="l">
              <a:spcBef>
                <a:spcPts val="0"/>
              </a:spcBef>
              <a:spcAft>
                <a:spcPts val="0"/>
              </a:spcAft>
              <a:buSzPts val="1800"/>
              <a:buChar char="●"/>
            </a:pPr>
            <a:r>
              <a:rPr lang="en"/>
              <a:t>Autoscaling enabled to cater to traffic demand. Manual upgrading of Kubernetes cluster</a:t>
            </a:r>
            <a:endParaRPr/>
          </a:p>
          <a:p>
            <a:pPr indent="-342900" lvl="0" marL="457200" rtl="0" algn="l">
              <a:spcBef>
                <a:spcPts val="0"/>
              </a:spcBef>
              <a:spcAft>
                <a:spcPts val="0"/>
              </a:spcAft>
              <a:buSzPts val="1800"/>
              <a:buChar char="●"/>
            </a:pPr>
            <a:r>
              <a:rPr lang="en"/>
              <a:t>Declarative configuration (e.g YAML) enable easier,more modular migration and expansion for similar games</a:t>
            </a:r>
            <a:endParaRPr/>
          </a:p>
          <a:p>
            <a:pPr indent="0" lvl="0" marL="457200" rtl="0" algn="l">
              <a:spcBef>
                <a:spcPts val="0"/>
              </a:spcBef>
              <a:spcAft>
                <a:spcPts val="0"/>
              </a:spcAft>
              <a:buNone/>
            </a:pPr>
            <a:r>
              <a:t/>
            </a:r>
            <a:endParaRPr/>
          </a:p>
          <a:p>
            <a:pPr indent="0" lvl="0" marL="0" rtl="0" algn="l">
              <a:spcBef>
                <a:spcPts val="0"/>
              </a:spcBef>
              <a:spcAft>
                <a:spcPts val="1200"/>
              </a:spcAft>
              <a:buNone/>
            </a:pPr>
            <a:r>
              <a:rPr lang="en"/>
              <a:t>   </a:t>
            </a:r>
            <a:endParaRPr/>
          </a:p>
        </p:txBody>
      </p: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520"/>
              <a:buFont typeface="Proxima Nova"/>
              <a:buNone/>
            </a:pPr>
            <a:r>
              <a:rPr lang="en" sz="2520"/>
              <a:t>Google Kubernetes Engine- Backend Setup for Xonotic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GKE us cluster</a:t>
            </a:r>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Create a cluster in the us-central region:</a:t>
            </a:r>
            <a:endParaRPr/>
          </a:p>
          <a:p>
            <a:pPr indent="0" lvl="0" marL="0" rtl="0" algn="l">
              <a:spcBef>
                <a:spcPts val="1200"/>
              </a:spcBef>
              <a:spcAft>
                <a:spcPts val="0"/>
              </a:spcAft>
              <a:buNone/>
            </a:pPr>
            <a:r>
              <a:rPr lang="en"/>
              <a:t>  </a:t>
            </a:r>
            <a:r>
              <a:rPr b="1" lang="en" sz="1900"/>
              <a:t> </a:t>
            </a:r>
            <a:r>
              <a:rPr b="1" lang="en" sz="1156"/>
              <a:t>gcloud container clusters create usa-xonotic \</a:t>
            </a:r>
            <a:endParaRPr b="1" sz="1156"/>
          </a:p>
          <a:p>
            <a:pPr indent="0" lvl="0" marL="0" rtl="0" algn="l">
              <a:spcBef>
                <a:spcPts val="1200"/>
              </a:spcBef>
              <a:spcAft>
                <a:spcPts val="0"/>
              </a:spcAft>
              <a:buNone/>
            </a:pPr>
            <a:r>
              <a:rPr b="1" lang="en" sz="1156"/>
              <a:t>    --cluster-version=1.20 \</a:t>
            </a:r>
            <a:endParaRPr b="1" sz="1156"/>
          </a:p>
          <a:p>
            <a:pPr indent="0" lvl="0" marL="0" rtl="0" algn="l">
              <a:spcBef>
                <a:spcPts val="1200"/>
              </a:spcBef>
              <a:spcAft>
                <a:spcPts val="0"/>
              </a:spcAft>
              <a:buNone/>
            </a:pPr>
            <a:r>
              <a:rPr b="1" lang="en" sz="1156"/>
              <a:t>    --tags=game-server \</a:t>
            </a:r>
            <a:endParaRPr b="1" sz="1156"/>
          </a:p>
          <a:p>
            <a:pPr indent="0" lvl="0" marL="0" rtl="0" algn="l">
              <a:spcBef>
                <a:spcPts val="1200"/>
              </a:spcBef>
              <a:spcAft>
                <a:spcPts val="0"/>
              </a:spcAft>
              <a:buNone/>
            </a:pPr>
            <a:r>
              <a:rPr b="1" lang="en" sz="1156"/>
              <a:t>    --scopes=gke-default \</a:t>
            </a:r>
            <a:endParaRPr b="1" sz="1156"/>
          </a:p>
          <a:p>
            <a:pPr indent="0" lvl="0" marL="0" rtl="0" algn="l">
              <a:spcBef>
                <a:spcPts val="1200"/>
              </a:spcBef>
              <a:spcAft>
                <a:spcPts val="0"/>
              </a:spcAft>
              <a:buNone/>
            </a:pPr>
            <a:r>
              <a:rPr b="1" lang="en" sz="1156"/>
              <a:t>    --num-nodes=2 \</a:t>
            </a:r>
            <a:endParaRPr b="1" sz="1156"/>
          </a:p>
          <a:p>
            <a:pPr indent="0" lvl="0" marL="0" rtl="0" algn="l">
              <a:spcBef>
                <a:spcPts val="1200"/>
              </a:spcBef>
              <a:spcAft>
                <a:spcPts val="0"/>
              </a:spcAft>
              <a:buNone/>
            </a:pPr>
            <a:r>
              <a:rPr b="1" lang="en" sz="1156"/>
              <a:t>    --no-enable-autoupgrade \</a:t>
            </a:r>
            <a:endParaRPr b="1" sz="1156"/>
          </a:p>
          <a:p>
            <a:pPr indent="0" lvl="0" marL="0" rtl="0" algn="l">
              <a:spcBef>
                <a:spcPts val="1200"/>
              </a:spcBef>
              <a:spcAft>
                <a:spcPts val="0"/>
              </a:spcAft>
              <a:buNone/>
            </a:pPr>
            <a:r>
              <a:rPr b="1" lang="en" sz="1156"/>
              <a:t>    --machine-type=e2-standard-2 \</a:t>
            </a:r>
            <a:endParaRPr b="1" sz="1156"/>
          </a:p>
          <a:p>
            <a:pPr indent="0" lvl="0" marL="0" rtl="0" algn="l">
              <a:spcBef>
                <a:spcPts val="1200"/>
              </a:spcBef>
              <a:spcAft>
                <a:spcPts val="1200"/>
              </a:spcAft>
              <a:buNone/>
            </a:pPr>
            <a:r>
              <a:rPr b="1" lang="en" sz="1156"/>
              <a:t>    --zone=us-central1-a</a:t>
            </a:r>
            <a:endParaRPr b="1" sz="1156"/>
          </a:p>
        </p:txBody>
      </p:sp>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